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8" r:id="rId2"/>
    <p:sldId id="279" r:id="rId3"/>
    <p:sldId id="280" r:id="rId4"/>
    <p:sldId id="281" r:id="rId5"/>
    <p:sldId id="288" r:id="rId6"/>
    <p:sldId id="282" r:id="rId7"/>
    <p:sldId id="283" r:id="rId8"/>
    <p:sldId id="284" r:id="rId9"/>
    <p:sldId id="285" r:id="rId10"/>
    <p:sldId id="289" r:id="rId11"/>
    <p:sldId id="257" r:id="rId12"/>
    <p:sldId id="290" r:id="rId13"/>
    <p:sldId id="258" r:id="rId14"/>
    <p:sldId id="256" r:id="rId15"/>
    <p:sldId id="291" r:id="rId16"/>
    <p:sldId id="265" r:id="rId17"/>
    <p:sldId id="292" r:id="rId18"/>
    <p:sldId id="267" r:id="rId19"/>
    <p:sldId id="273" r:id="rId20"/>
    <p:sldId id="272" r:id="rId21"/>
    <p:sldId id="293" r:id="rId22"/>
    <p:sldId id="269" r:id="rId23"/>
    <p:sldId id="294" r:id="rId24"/>
    <p:sldId id="274" r:id="rId25"/>
    <p:sldId id="275" r:id="rId26"/>
    <p:sldId id="295" r:id="rId27"/>
    <p:sldId id="296" r:id="rId2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43951"/>
    <a:srgbClr val="00A2E3"/>
    <a:srgbClr val="E6E6E6"/>
    <a:srgbClr val="FFBDA1"/>
    <a:srgbClr val="ACC0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5506" autoAdjust="0"/>
  </p:normalViewPr>
  <p:slideViewPr>
    <p:cSldViewPr snapToGrid="0">
      <p:cViewPr varScale="1">
        <p:scale>
          <a:sx n="117" d="100"/>
          <a:sy n="117" d="100"/>
        </p:scale>
        <p:origin x="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F3343-0037-4EAD-BCB5-E09CB69B2E3A}" type="datetimeFigureOut">
              <a:rPr lang="es-ES" smtClean="0"/>
              <a:t>04/06/2019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5D6508-70EC-4AEB-9D8C-ADC96599CA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907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intraclass correlation (ICC) assesses the reliability of ratings by comparing the variability of different ratings of the same subject to the total variation across all ratings and subjects.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“””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three types of variability:</a:t>
            </a: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- var(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variability due to differences in the subjects (i.e. the concepts).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- var(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ε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variability due to differences in the evaluations of the subjects by the judges.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- var(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variability due to differences in the rating scale used by the judges.</a:t>
            </a:r>
          </a:p>
          <a:p>
            <a:r>
              <a:rPr lang="en-US" dirty="0"/>
              <a:t>“””</a:t>
            </a:r>
          </a:p>
          <a:p>
            <a:endParaRPr lang="en-US" dirty="0"/>
          </a:p>
          <a:p>
            <a:r>
              <a:rPr lang="en-US" dirty="0"/>
              <a:t>Statistical analysis </a:t>
            </a:r>
          </a:p>
          <a:p>
            <a:endParaRPr lang="en-US" dirty="0"/>
          </a:p>
          <a:p>
            <a:r>
              <a:rPr lang="en-US" dirty="0"/>
              <a:t>Repeatability analysis was performed on the subjective ratings of a group of 30 participants randomly chosen and assessed at two different time points (before and after the scanning session). The intraclass correlation coefficient (ICC) was used for the analysis. A two-way mixed-effect model based on single ratings and absolute agreement assessed the test-retest repeatability. Mean estimations along with 95% confidence intervals (CI) were reported for each ICC. </a:t>
            </a:r>
          </a:p>
          <a:p>
            <a:endParaRPr lang="en-US" dirty="0"/>
          </a:p>
          <a:p>
            <a:r>
              <a:rPr lang="en-US" dirty="0"/>
              <a:t>Results </a:t>
            </a:r>
          </a:p>
          <a:p>
            <a:endParaRPr lang="en-US" dirty="0"/>
          </a:p>
          <a:p>
            <a:r>
              <a:rPr lang="en-US" dirty="0"/>
              <a:t>The ICC for test-retest reliability was fair for the affect condition ICC(affect): 0’47 [0,36-0,60] and excellent for the likableness condition ICC(likableness): 0’93 [0’89-0’96].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MSR= mean square for rows; MSE=mean square for error; MSC= mean square for columns; n=number of subjects; k= number of raters/measurements.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5D6508-70EC-4AEB-9D8C-ADC96599CA97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2897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3AB7-BE18-4C2B-92BE-9EA5D1EFD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25C2E0-3D88-4579-B632-37DEA83F7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CD0B1-7483-4860-BE5B-238CB75B0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5709F-AFEE-45C4-8FA7-B1F42B083607}" type="datetimeFigureOut">
              <a:rPr lang="es-ES" smtClean="0"/>
              <a:t>04/06/2019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342C2-D22D-42E1-89A7-3AE8C4B41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0E381-FDBC-447B-AFFB-5D4ABE9F1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C424-FF84-4857-8E2F-B1531388DEA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8764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35C0B-96DC-4655-A302-2447DCCDA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A1F6EC-9DB6-442F-A5D6-54F85375D2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FBC80-4869-4419-B170-9927E6B6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5709F-AFEE-45C4-8FA7-B1F42B083607}" type="datetimeFigureOut">
              <a:rPr lang="es-ES" smtClean="0"/>
              <a:t>04/06/2019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C10A5-A530-4E6E-B555-794080481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52FC7-179F-48C1-8599-4ACEBF5F4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C424-FF84-4857-8E2F-B1531388DEA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867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6256F-FF53-48FC-A010-5485E2541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423EC6-10E8-4561-8D6E-BD159113D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E0E13-9B8B-44B3-A773-7FDAC79C2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5709F-AFEE-45C4-8FA7-B1F42B083607}" type="datetimeFigureOut">
              <a:rPr lang="es-ES" smtClean="0"/>
              <a:t>04/06/2019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FC168-A246-405E-8DC7-F8BDEF0E6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C0A66-AFA0-426E-B7AC-330F5A486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C424-FF84-4857-8E2F-B1531388DEA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9072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2EECC-55AB-410C-8103-200C8BCFF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AB9E7-CB08-473A-9A47-BC9F6A54B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9E25C-6734-4AC4-9759-8E7599CCC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5709F-AFEE-45C4-8FA7-B1F42B083607}" type="datetimeFigureOut">
              <a:rPr lang="es-ES" smtClean="0"/>
              <a:t>04/06/2019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591C6-1018-4540-A1FF-6D7FC4CA9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C5429-3169-4580-9C43-5F149A9B5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C424-FF84-4857-8E2F-B1531388DEA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2996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C6F4D-7CAB-4886-84D7-D57639FCC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B67C2-55DF-4C87-AA40-F0576623D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9090D-B30F-4A3C-A34B-80ABC7B2E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5709F-AFEE-45C4-8FA7-B1F42B083607}" type="datetimeFigureOut">
              <a:rPr lang="es-ES" smtClean="0"/>
              <a:t>04/06/2019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AA2B5-B11F-4589-8D24-F6125EC4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9D512-8B56-4025-893C-A9CE551E8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C424-FF84-4857-8E2F-B1531388DEA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4034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31022-4679-413A-825C-39F6B4703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2DB48-C26E-4398-88BE-520450376E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51CC4-48A6-4516-A4D0-B2B4D2883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FDCC4-7F1F-4EF0-B5AF-B92EB2F9E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5709F-AFEE-45C4-8FA7-B1F42B083607}" type="datetimeFigureOut">
              <a:rPr lang="es-ES" smtClean="0"/>
              <a:t>04/06/2019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153F6-594F-497E-86CB-8EDE7B513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B09B9-F005-472B-89EF-C1551381E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C424-FF84-4857-8E2F-B1531388DEA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6478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74EFE-4448-4E2A-940E-C7987684C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E3A7D-2A19-495E-916D-A8CFA6626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E2AE2-F93F-4396-A68D-082463C9DF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91277-C43D-4D9E-8A55-5F3A2EDDE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F019C4-6104-4247-BEAC-BAF000CEC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AA241E-1C17-4C84-AB19-F43189AFD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5709F-AFEE-45C4-8FA7-B1F42B083607}" type="datetimeFigureOut">
              <a:rPr lang="es-ES" smtClean="0"/>
              <a:t>04/06/2019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F64FE3-9684-42F4-8516-AB068E3FF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E06F6-6DFA-4238-85B2-FFB9CB640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C424-FF84-4857-8E2F-B1531388DEA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0943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EDCA7-492C-473A-B9BC-C5108F63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D8E95-D93A-441B-9540-6368DF77A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5709F-AFEE-45C4-8FA7-B1F42B083607}" type="datetimeFigureOut">
              <a:rPr lang="es-ES" smtClean="0"/>
              <a:t>04/06/2019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0DE231-2969-4829-A8AF-9119E2BEF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E6600-C690-4F67-B2CF-B88A2D041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C424-FF84-4857-8E2F-B1531388DEA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9056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5CF97C-3108-475E-8731-1473C5454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5709F-AFEE-45C4-8FA7-B1F42B083607}" type="datetimeFigureOut">
              <a:rPr lang="es-ES" smtClean="0"/>
              <a:t>04/06/2019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148861-6A07-4545-B2EC-F6D33E416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C9F1D-99D6-4DB3-BBC3-16DC778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C424-FF84-4857-8E2F-B1531388DEA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2776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87FA5-312C-4C06-B577-170334E78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46E7E-1766-4DB1-8897-DC4EB7DA4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4B20B-3558-4112-A8B0-D24DBFF16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A1BEE-4BA6-4D36-8D7F-F496ABA81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5709F-AFEE-45C4-8FA7-B1F42B083607}" type="datetimeFigureOut">
              <a:rPr lang="es-ES" smtClean="0"/>
              <a:t>04/06/2019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CD935-A326-4784-A66C-E0AAE2368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0BD57-69EC-44FE-B25F-9103EE54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C424-FF84-4857-8E2F-B1531388DEA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7503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110D8-14F6-4B88-90DD-4ED3573D7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904149-2415-4905-A7E6-EBF0B8DF1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87014-13A5-440D-8F25-81EA995C0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DDE02-43B0-4004-A0E8-243E029E3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5709F-AFEE-45C4-8FA7-B1F42B083607}" type="datetimeFigureOut">
              <a:rPr lang="es-ES" smtClean="0"/>
              <a:t>04/06/2019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CBBDC-3A64-460D-B5AF-BDBB8C2E8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06DE0-A628-4F94-AD01-0EC5D2EE1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DC424-FF84-4857-8E2F-B1531388DEA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5798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18061C-1129-47EC-9ECD-F35E7F712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710DF-AF65-43C4-8231-1DF9B274E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C1B90-4262-4CCD-AAC3-9863B954A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5709F-AFEE-45C4-8FA7-B1F42B083607}" type="datetimeFigureOut">
              <a:rPr lang="es-ES" smtClean="0"/>
              <a:t>04/06/2019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25509-7091-480A-837B-002B1DE56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05AA2-4B93-4E97-8568-D2C9ED00C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DC424-FF84-4857-8E2F-B1531388DEA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3618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9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8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2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_portada.jpg                                               0006F013Macintosh HD                   C0F95E5D:">
            <a:extLst>
              <a:ext uri="{FF2B5EF4-FFF2-40B4-BE49-F238E27FC236}">
                <a16:creationId xmlns:a16="http://schemas.microsoft.com/office/drawing/2014/main" id="{59059D78-1F75-B84A-9725-E81224FD9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71" y="247053"/>
            <a:ext cx="2160587" cy="164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A9FB120-8574-7644-97A5-7DFFE8CA0043}"/>
              </a:ext>
            </a:extLst>
          </p:cNvPr>
          <p:cNvSpPr txBox="1"/>
          <p:nvPr/>
        </p:nvSpPr>
        <p:spPr>
          <a:xfrm>
            <a:off x="1901423" y="2902307"/>
            <a:ext cx="117565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Decoding the neural representations </a:t>
            </a:r>
          </a:p>
          <a:p>
            <a:r>
              <a:rPr lang="en-US" sz="4000" dirty="0">
                <a:solidFill>
                  <a:srgbClr val="FFFFFF"/>
                </a:solidFill>
              </a:rPr>
              <a:t>of </a:t>
            </a:r>
            <a:r>
              <a:rPr lang="en-US" sz="4000" dirty="0">
                <a:solidFill>
                  <a:srgbClr val="043951"/>
                </a:solidFill>
              </a:rPr>
              <a:t>social concepts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9D772AF-207A-944D-B30B-D83D13A95422}"/>
              </a:ext>
            </a:extLst>
          </p:cNvPr>
          <p:cNvSpPr txBox="1"/>
          <p:nvPr/>
        </p:nvSpPr>
        <p:spPr>
          <a:xfrm>
            <a:off x="1901423" y="4570979"/>
            <a:ext cx="4066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FFFFFF"/>
                </a:solidFill>
              </a:rPr>
              <a:t>Daniel Alcalá López, David Soto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807720-C521-5943-94A0-E540FDD3A22B}"/>
              </a:ext>
            </a:extLst>
          </p:cNvPr>
          <p:cNvSpPr txBox="1"/>
          <p:nvPr/>
        </p:nvSpPr>
        <p:spPr>
          <a:xfrm>
            <a:off x="1912014" y="5032644"/>
            <a:ext cx="973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June 4, 2019</a:t>
            </a:r>
            <a:endParaRPr lang="en-US" sz="1200" dirty="0">
              <a:solidFill>
                <a:srgbClr val="0439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3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2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_portada.jpg                                               0006F013Macintosh HD                   C0F95E5D:">
            <a:extLst>
              <a:ext uri="{FF2B5EF4-FFF2-40B4-BE49-F238E27FC236}">
                <a16:creationId xmlns:a16="http://schemas.microsoft.com/office/drawing/2014/main" id="{59059D78-1F75-B84A-9725-E81224FD9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71" y="247053"/>
            <a:ext cx="2160587" cy="164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A9FB120-8574-7644-97A5-7DFFE8CA0043}"/>
              </a:ext>
            </a:extLst>
          </p:cNvPr>
          <p:cNvSpPr txBox="1"/>
          <p:nvPr/>
        </p:nvSpPr>
        <p:spPr>
          <a:xfrm>
            <a:off x="1578064" y="3154234"/>
            <a:ext cx="11756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Are subjective ratings </a:t>
            </a:r>
            <a:r>
              <a:rPr lang="en-US" sz="4000" dirty="0">
                <a:solidFill>
                  <a:srgbClr val="043951"/>
                </a:solidFill>
              </a:rPr>
              <a:t>reliable</a:t>
            </a:r>
            <a:r>
              <a:rPr lang="en-US" sz="4000" dirty="0">
                <a:solidFill>
                  <a:srgbClr val="FFFFFF"/>
                </a:solidFill>
              </a:rPr>
              <a:t>?</a:t>
            </a:r>
            <a:endParaRPr lang="en-US" sz="4000" dirty="0">
              <a:solidFill>
                <a:srgbClr val="0439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495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3.bp.blogspot.com/-2ZgU0NNjvdc/WpkzyEx1uiI/AAAAAAAAJvA/gzDzmNDYzRMkdx41pu7aPVphab6vv3WzgCLcBGAs/s1600/unnamed.jpg">
            <a:extLst>
              <a:ext uri="{FF2B5EF4-FFF2-40B4-BE49-F238E27FC236}">
                <a16:creationId xmlns:a16="http://schemas.microsoft.com/office/drawing/2014/main" id="{0A17FBF6-C090-47EE-919A-99BFF8045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04" b="47435"/>
          <a:stretch/>
        </p:blipFill>
        <p:spPr bwMode="auto">
          <a:xfrm>
            <a:off x="10848891" y="5821763"/>
            <a:ext cx="1075631" cy="8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100B194-D0FF-444F-A9CC-35A046F89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48069"/>
              </p:ext>
            </p:extLst>
          </p:nvPr>
        </p:nvGraphicFramePr>
        <p:xfrm>
          <a:off x="2326105" y="1994006"/>
          <a:ext cx="2759241" cy="3174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962">
                  <a:extLst>
                    <a:ext uri="{9D8B030D-6E8A-4147-A177-3AD203B41FA5}">
                      <a16:colId xmlns:a16="http://schemas.microsoft.com/office/drawing/2014/main" val="3684725096"/>
                    </a:ext>
                  </a:extLst>
                </a:gridCol>
                <a:gridCol w="730680">
                  <a:extLst>
                    <a:ext uri="{9D8B030D-6E8A-4147-A177-3AD203B41FA5}">
                      <a16:colId xmlns:a16="http://schemas.microsoft.com/office/drawing/2014/main" val="3927936397"/>
                    </a:ext>
                  </a:extLst>
                </a:gridCol>
                <a:gridCol w="641684">
                  <a:extLst>
                    <a:ext uri="{9D8B030D-6E8A-4147-A177-3AD203B41FA5}">
                      <a16:colId xmlns:a16="http://schemas.microsoft.com/office/drawing/2014/main" val="3692561101"/>
                    </a:ext>
                  </a:extLst>
                </a:gridCol>
                <a:gridCol w="729915">
                  <a:extLst>
                    <a:ext uri="{9D8B030D-6E8A-4147-A177-3AD203B41FA5}">
                      <a16:colId xmlns:a16="http://schemas.microsoft.com/office/drawing/2014/main" val="847997271"/>
                    </a:ext>
                  </a:extLst>
                </a:gridCol>
              </a:tblGrid>
              <a:tr h="288617"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rgbClr val="000000"/>
                          </a:solidFill>
                        </a:rPr>
                        <a:t>ID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Concept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Rating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Time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805092"/>
                  </a:ext>
                </a:extLst>
              </a:tr>
              <a:tr h="288617">
                <a:tc>
                  <a:txBody>
                    <a:bodyPr/>
                    <a:lstStyle/>
                    <a:p>
                      <a:r>
                        <a:rPr lang="es-ES" sz="1000" dirty="0"/>
                        <a:t>sub-001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noProof="0" dirty="0"/>
                        <a:t>Aburrido</a:t>
                      </a:r>
                      <a:r>
                        <a:rPr lang="en-US" sz="1000" dirty="0"/>
                        <a:t>/a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20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pre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409636"/>
                  </a:ext>
                </a:extLst>
              </a:tr>
              <a:tr h="288617">
                <a:tc>
                  <a:txBody>
                    <a:bodyPr/>
                    <a:lstStyle/>
                    <a:p>
                      <a:r>
                        <a:rPr lang="es-ES" sz="1000" dirty="0"/>
                        <a:t>sub-001</a:t>
                      </a:r>
                    </a:p>
                  </a:txBody>
                  <a:tcPr marL="48887" marR="48887" marT="24444" marB="24444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noProof="0" dirty="0"/>
                        <a:t>Aburrido/a</a:t>
                      </a:r>
                    </a:p>
                  </a:txBody>
                  <a:tcPr marL="48887" marR="48887" marT="24444" marB="24444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10</a:t>
                      </a:r>
                    </a:p>
                  </a:txBody>
                  <a:tcPr marL="48887" marR="48887" marT="24444" marB="24444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post</a:t>
                      </a:r>
                    </a:p>
                  </a:txBody>
                  <a:tcPr marL="48887" marR="48887" marT="24444" marB="24444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609471"/>
                  </a:ext>
                </a:extLst>
              </a:tr>
              <a:tr h="288617">
                <a:tc>
                  <a:txBody>
                    <a:bodyPr/>
                    <a:lstStyle/>
                    <a:p>
                      <a:r>
                        <a:rPr lang="es-ES" sz="1000" dirty="0"/>
                        <a:t>sub-001</a:t>
                      </a:r>
                    </a:p>
                  </a:txBody>
                  <a:tcPr marL="48887" marR="48887" marT="24444" marB="2444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Afable</a:t>
                      </a:r>
                    </a:p>
                  </a:txBody>
                  <a:tcPr marL="48887" marR="48887" marT="24444" marB="2444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65</a:t>
                      </a:r>
                    </a:p>
                  </a:txBody>
                  <a:tcPr marL="48887" marR="48887" marT="24444" marB="2444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pre</a:t>
                      </a:r>
                    </a:p>
                  </a:txBody>
                  <a:tcPr marL="48887" marR="48887" marT="24444" marB="2444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837233"/>
                  </a:ext>
                </a:extLst>
              </a:tr>
              <a:tr h="2886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dirty="0"/>
                        <a:t>sub-001</a:t>
                      </a:r>
                    </a:p>
                  </a:txBody>
                  <a:tcPr marL="48887" marR="48887" marT="24444" marB="2444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Afable</a:t>
                      </a:r>
                    </a:p>
                  </a:txBody>
                  <a:tcPr marL="48887" marR="48887" marT="24444" marB="2444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70</a:t>
                      </a:r>
                    </a:p>
                  </a:txBody>
                  <a:tcPr marL="48887" marR="48887" marT="24444" marB="2444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post</a:t>
                      </a:r>
                    </a:p>
                  </a:txBody>
                  <a:tcPr marL="48887" marR="48887" marT="24444" marB="2444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303402"/>
                  </a:ext>
                </a:extLst>
              </a:tr>
              <a:tr h="288617">
                <a:tc>
                  <a:txBody>
                    <a:bodyPr/>
                    <a:lstStyle/>
                    <a:p>
                      <a:r>
                        <a:rPr lang="es-ES" sz="1000" dirty="0"/>
                        <a:t>…</a:t>
                      </a:r>
                    </a:p>
                  </a:txBody>
                  <a:tcPr marL="48887" marR="48887" marT="24444" marB="2444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…</a:t>
                      </a:r>
                    </a:p>
                  </a:txBody>
                  <a:tcPr marL="48887" marR="48887" marT="24444" marB="2444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…</a:t>
                      </a:r>
                    </a:p>
                  </a:txBody>
                  <a:tcPr marL="48887" marR="48887" marT="24444" marB="2444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…</a:t>
                      </a:r>
                    </a:p>
                  </a:txBody>
                  <a:tcPr marL="48887" marR="48887" marT="24444" marB="2444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22828"/>
                  </a:ext>
                </a:extLst>
              </a:tr>
              <a:tr h="288617">
                <a:tc>
                  <a:txBody>
                    <a:bodyPr/>
                    <a:lstStyle/>
                    <a:p>
                      <a:r>
                        <a:rPr lang="es-ES" sz="1000" dirty="0"/>
                        <a:t>sub-030</a:t>
                      </a:r>
                    </a:p>
                  </a:txBody>
                  <a:tcPr marL="48887" marR="48887" marT="24444" marB="2444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Sincero/a</a:t>
                      </a:r>
                    </a:p>
                  </a:txBody>
                  <a:tcPr marL="48887" marR="48887" marT="24444" marB="2444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50</a:t>
                      </a:r>
                    </a:p>
                  </a:txBody>
                  <a:tcPr marL="48887" marR="48887" marT="24444" marB="2444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pre</a:t>
                      </a:r>
                    </a:p>
                  </a:txBody>
                  <a:tcPr marL="48887" marR="48887" marT="24444" marB="2444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510918"/>
                  </a:ext>
                </a:extLst>
              </a:tr>
              <a:tr h="2886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dirty="0"/>
                        <a:t>sub-030</a:t>
                      </a:r>
                    </a:p>
                  </a:txBody>
                  <a:tcPr marL="48887" marR="48887" marT="24444" marB="2444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Sincero/a</a:t>
                      </a:r>
                    </a:p>
                  </a:txBody>
                  <a:tcPr marL="48887" marR="48887" marT="24444" marB="2444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50</a:t>
                      </a:r>
                    </a:p>
                  </a:txBody>
                  <a:tcPr marL="48887" marR="48887" marT="24444" marB="2444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post</a:t>
                      </a:r>
                    </a:p>
                  </a:txBody>
                  <a:tcPr marL="48887" marR="48887" marT="24444" marB="2444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137023"/>
                  </a:ext>
                </a:extLst>
              </a:tr>
              <a:tr h="2886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dirty="0"/>
                        <a:t>sub-030</a:t>
                      </a:r>
                    </a:p>
                  </a:txBody>
                  <a:tcPr marL="48887" marR="48887" marT="24444" marB="2444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Vago/a</a:t>
                      </a:r>
                    </a:p>
                  </a:txBody>
                  <a:tcPr marL="48887" marR="48887" marT="24444" marB="2444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10</a:t>
                      </a:r>
                    </a:p>
                  </a:txBody>
                  <a:tcPr marL="48887" marR="48887" marT="24444" marB="2444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pre</a:t>
                      </a:r>
                    </a:p>
                  </a:txBody>
                  <a:tcPr marL="48887" marR="48887" marT="24444" marB="24444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371346"/>
                  </a:ext>
                </a:extLst>
              </a:tr>
              <a:tr h="2886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dirty="0"/>
                        <a:t>sub-030</a:t>
                      </a:r>
                    </a:p>
                  </a:txBody>
                  <a:tcPr marL="48887" marR="48887" marT="24444" marB="24444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Vago/a</a:t>
                      </a:r>
                    </a:p>
                  </a:txBody>
                  <a:tcPr marL="48887" marR="48887" marT="24444" marB="24444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0</a:t>
                      </a:r>
                    </a:p>
                  </a:txBody>
                  <a:tcPr marL="48887" marR="48887" marT="24444" marB="24444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post</a:t>
                      </a:r>
                    </a:p>
                  </a:txBody>
                  <a:tcPr marL="48887" marR="48887" marT="24444" marB="24444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502695"/>
                  </a:ext>
                </a:extLst>
              </a:tr>
              <a:tr h="288617"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45214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88E3B5E-87DC-4997-8975-1839EEC046C1}"/>
              </a:ext>
            </a:extLst>
          </p:cNvPr>
          <p:cNvSpPr txBox="1"/>
          <p:nvPr/>
        </p:nvSpPr>
        <p:spPr>
          <a:xfrm>
            <a:off x="6280298" y="2693581"/>
            <a:ext cx="3005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ICC</a:t>
            </a:r>
            <a:r>
              <a:rPr lang="en-US" sz="2000" b="1" baseline="-25000" dirty="0"/>
              <a:t>affect</a:t>
            </a:r>
            <a:r>
              <a:rPr lang="en-US" sz="2000" dirty="0"/>
              <a:t>  =  0’47 [0,36-0,60] </a:t>
            </a:r>
            <a:endParaRPr lang="es-E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4FD48-BB07-4260-89A5-481FBAD2A778}"/>
              </a:ext>
            </a:extLst>
          </p:cNvPr>
          <p:cNvSpPr txBox="1"/>
          <p:nvPr/>
        </p:nvSpPr>
        <p:spPr>
          <a:xfrm>
            <a:off x="6280298" y="3659754"/>
            <a:ext cx="3380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ICC</a:t>
            </a:r>
            <a:r>
              <a:rPr lang="en-US" sz="2000" b="1" baseline="-25000" dirty="0"/>
              <a:t>likableness</a:t>
            </a:r>
            <a:r>
              <a:rPr lang="en-US" sz="2000" dirty="0"/>
              <a:t>  =  0’93 [0,89-0,96] 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25290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2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_portada.jpg                                               0006F013Macintosh HD                   C0F95E5D:">
            <a:extLst>
              <a:ext uri="{FF2B5EF4-FFF2-40B4-BE49-F238E27FC236}">
                <a16:creationId xmlns:a16="http://schemas.microsoft.com/office/drawing/2014/main" id="{59059D78-1F75-B84A-9725-E81224FD9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71" y="247053"/>
            <a:ext cx="2160587" cy="164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A9FB120-8574-7644-97A5-7DFFE8CA0043}"/>
              </a:ext>
            </a:extLst>
          </p:cNvPr>
          <p:cNvSpPr txBox="1"/>
          <p:nvPr/>
        </p:nvSpPr>
        <p:spPr>
          <a:xfrm>
            <a:off x="1578064" y="3154234"/>
            <a:ext cx="11756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did participants </a:t>
            </a:r>
            <a:r>
              <a:rPr lang="en-US" sz="4000" dirty="0">
                <a:solidFill>
                  <a:srgbClr val="043951"/>
                </a:solidFill>
              </a:rPr>
              <a:t>rate</a:t>
            </a:r>
            <a:r>
              <a:rPr lang="en-US" sz="4000" dirty="0">
                <a:solidFill>
                  <a:srgbClr val="FFFFFF"/>
                </a:solidFill>
              </a:rPr>
              <a:t> our concepts?</a:t>
            </a:r>
            <a:endParaRPr lang="en-US" sz="4000" dirty="0">
              <a:solidFill>
                <a:srgbClr val="0439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567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95191A-FCE7-4420-8A38-DE1EDC3D03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96"/>
          <a:stretch/>
        </p:blipFill>
        <p:spPr>
          <a:xfrm>
            <a:off x="2172717" y="643466"/>
            <a:ext cx="957601" cy="5571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B5F4D5-8627-49A2-AC90-7BBC66B156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76"/>
          <a:stretch/>
        </p:blipFill>
        <p:spPr>
          <a:xfrm>
            <a:off x="2172715" y="5750768"/>
            <a:ext cx="7846567" cy="463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69AD10-D7B6-4439-AFE3-C8F81970F3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04" t="52199" r="78995" b="45750"/>
          <a:stretch/>
        </p:blipFill>
        <p:spPr>
          <a:xfrm>
            <a:off x="3130319" y="3551463"/>
            <a:ext cx="690568" cy="1143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36C5EA-4CAD-4717-BC77-DE0BDA8D4D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0" t="1848" r="75646" b="91675"/>
          <a:stretch/>
        </p:blipFill>
        <p:spPr>
          <a:xfrm>
            <a:off x="3130318" y="749216"/>
            <a:ext cx="957602" cy="3607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08C016-070F-4C74-9E22-C8395B38E1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172" t="53205" r="45707" b="45768"/>
          <a:stretch/>
        </p:blipFill>
        <p:spPr>
          <a:xfrm>
            <a:off x="6188529" y="3608614"/>
            <a:ext cx="244928" cy="5715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F2DB12-F238-4511-AFAB-6DB9EEE2A1F3}"/>
              </a:ext>
            </a:extLst>
          </p:cNvPr>
          <p:cNvCxnSpPr>
            <a:endCxn id="10" idx="0"/>
          </p:cNvCxnSpPr>
          <p:nvPr/>
        </p:nvCxnSpPr>
        <p:spPr>
          <a:xfrm flipH="1">
            <a:off x="3475603" y="3224463"/>
            <a:ext cx="345284" cy="327000"/>
          </a:xfrm>
          <a:prstGeom prst="straightConnector1">
            <a:avLst/>
          </a:prstGeom>
          <a:ln>
            <a:solidFill>
              <a:srgbClr val="ACC0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643DF87-AE9B-4B68-ABC5-F0E9BF4C3D58}"/>
              </a:ext>
            </a:extLst>
          </p:cNvPr>
          <p:cNvCxnSpPr>
            <a:endCxn id="15" idx="0"/>
          </p:cNvCxnSpPr>
          <p:nvPr/>
        </p:nvCxnSpPr>
        <p:spPr>
          <a:xfrm>
            <a:off x="5831305" y="3224463"/>
            <a:ext cx="479688" cy="384151"/>
          </a:xfrm>
          <a:prstGeom prst="straightConnector1">
            <a:avLst/>
          </a:prstGeom>
          <a:ln>
            <a:solidFill>
              <a:srgbClr val="FFBD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9B520ACD-0335-4712-A7E1-4034F9661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14" y="643465"/>
            <a:ext cx="7846567" cy="5571067"/>
          </a:xfrm>
          <a:prstGeom prst="rect">
            <a:avLst/>
          </a:prstGeom>
        </p:spPr>
      </p:pic>
      <p:pic>
        <p:nvPicPr>
          <p:cNvPr id="25" name="Picture 2" descr="https://3.bp.blogspot.com/-2ZgU0NNjvdc/WpkzyEx1uiI/AAAAAAAAJvA/gzDzmNDYzRMkdx41pu7aPVphab6vv3WzgCLcBGAs/s1600/unnamed.jpg">
            <a:extLst>
              <a:ext uri="{FF2B5EF4-FFF2-40B4-BE49-F238E27FC236}">
                <a16:creationId xmlns:a16="http://schemas.microsoft.com/office/drawing/2014/main" id="{F191ED4F-33F1-49A0-ADD5-DBD9B05A4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04" b="47435"/>
          <a:stretch/>
        </p:blipFill>
        <p:spPr bwMode="auto">
          <a:xfrm>
            <a:off x="10848891" y="5821763"/>
            <a:ext cx="1075631" cy="8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80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https://3.bp.blogspot.com/-2ZgU0NNjvdc/WpkzyEx1uiI/AAAAAAAAJvA/gzDzmNDYzRMkdx41pu7aPVphab6vv3WzgCLcBGAs/s1600/unnamed.jpg">
            <a:extLst>
              <a:ext uri="{FF2B5EF4-FFF2-40B4-BE49-F238E27FC236}">
                <a16:creationId xmlns:a16="http://schemas.microsoft.com/office/drawing/2014/main" id="{D48288CC-3076-4113-9BC2-C93CDF1C33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04" b="47435"/>
          <a:stretch/>
        </p:blipFill>
        <p:spPr bwMode="auto">
          <a:xfrm>
            <a:off x="10848891" y="5821763"/>
            <a:ext cx="1075631" cy="8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D7B5DDE-E5F2-42C0-BF45-70F2E6D803F6}"/>
              </a:ext>
            </a:extLst>
          </p:cNvPr>
          <p:cNvGrpSpPr/>
          <p:nvPr/>
        </p:nvGrpSpPr>
        <p:grpSpPr>
          <a:xfrm>
            <a:off x="2146434" y="250257"/>
            <a:ext cx="7702152" cy="6134501"/>
            <a:chOff x="2146434" y="250257"/>
            <a:chExt cx="7702152" cy="613450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30F1849-FF9C-46AE-8B43-39A9DC44767A}"/>
                </a:ext>
              </a:extLst>
            </p:cNvPr>
            <p:cNvGrpSpPr/>
            <p:nvPr/>
          </p:nvGrpSpPr>
          <p:grpSpPr>
            <a:xfrm>
              <a:off x="2146434" y="250257"/>
              <a:ext cx="7417886" cy="6134501"/>
              <a:chOff x="2146434" y="250257"/>
              <a:chExt cx="7417886" cy="613450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10C4CE8-0FA1-412C-A48C-00FE93138AAB}"/>
                  </a:ext>
                </a:extLst>
              </p:cNvPr>
              <p:cNvGrpSpPr/>
              <p:nvPr/>
            </p:nvGrpSpPr>
            <p:grpSpPr>
              <a:xfrm>
                <a:off x="2627680" y="473243"/>
                <a:ext cx="6936640" cy="5911515"/>
                <a:chOff x="3498576" y="1612332"/>
                <a:chExt cx="4447442" cy="3790181"/>
              </a:xfrm>
            </p:grpSpPr>
            <p:pic>
              <p:nvPicPr>
                <p:cNvPr id="5" name="Picture 4" descr="A close up of an animal&#10;&#10;Description automatically generated">
                  <a:extLst>
                    <a:ext uri="{FF2B5EF4-FFF2-40B4-BE49-F238E27FC236}">
                      <a16:creationId xmlns:a16="http://schemas.microsoft.com/office/drawing/2014/main" id="{C77B7813-9A6B-471B-B3FF-F00998F9CF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24" t="17664" r="87667" b="19646"/>
                <a:stretch/>
              </p:blipFill>
              <p:spPr>
                <a:xfrm>
                  <a:off x="3498850" y="1613375"/>
                  <a:ext cx="412750" cy="3492501"/>
                </a:xfrm>
                <a:prstGeom prst="rect">
                  <a:avLst/>
                </a:prstGeom>
              </p:spPr>
            </p:pic>
            <p:pic>
              <p:nvPicPr>
                <p:cNvPr id="8" name="Picture 7" descr="A close up of an animal&#10;&#10;Description automatically generated">
                  <a:extLst>
                    <a:ext uri="{FF2B5EF4-FFF2-40B4-BE49-F238E27FC236}">
                      <a16:creationId xmlns:a16="http://schemas.microsoft.com/office/drawing/2014/main" id="{510284BC-3939-4398-A543-813B73841D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166" t="81084" r="26206" b="13592"/>
                <a:stretch/>
              </p:blipFill>
              <p:spPr>
                <a:xfrm>
                  <a:off x="3911600" y="5105876"/>
                  <a:ext cx="3600450" cy="296637"/>
                </a:xfrm>
                <a:prstGeom prst="rect">
                  <a:avLst/>
                </a:prstGeom>
              </p:spPr>
            </p:pic>
            <p:pic>
              <p:nvPicPr>
                <p:cNvPr id="9" name="Picture 8" descr="A close up of an animal&#10;&#10;Description automatically generated">
                  <a:extLst>
                    <a:ext uri="{FF2B5EF4-FFF2-40B4-BE49-F238E27FC236}">
                      <a16:creationId xmlns:a16="http://schemas.microsoft.com/office/drawing/2014/main" id="{4650228E-3497-4A82-9064-8E8F270C1B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160" t="18769" r="17512" b="19339"/>
                <a:stretch/>
              </p:blipFill>
              <p:spPr>
                <a:xfrm>
                  <a:off x="4013200" y="1617708"/>
                  <a:ext cx="3932818" cy="3461135"/>
                </a:xfrm>
                <a:prstGeom prst="rect">
                  <a:avLst/>
                </a:prstGeom>
              </p:spPr>
            </p:pic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3BD3298-00B1-4FC1-A45A-0D0760B8C2D3}"/>
                    </a:ext>
                  </a:extLst>
                </p:cNvPr>
                <p:cNvSpPr/>
                <p:nvPr/>
              </p:nvSpPr>
              <p:spPr>
                <a:xfrm>
                  <a:off x="3498850" y="1613374"/>
                  <a:ext cx="3994944" cy="866424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112CB6F-81E4-48F7-A776-9471DB9F136F}"/>
                    </a:ext>
                  </a:extLst>
                </p:cNvPr>
                <p:cNvSpPr/>
                <p:nvPr/>
              </p:nvSpPr>
              <p:spPr>
                <a:xfrm>
                  <a:off x="3498850" y="2480923"/>
                  <a:ext cx="3994944" cy="866424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3E23644-346E-4C2E-A375-EF42CF367FB5}"/>
                    </a:ext>
                  </a:extLst>
                </p:cNvPr>
                <p:cNvSpPr/>
                <p:nvPr/>
              </p:nvSpPr>
              <p:spPr>
                <a:xfrm>
                  <a:off x="3498850" y="3347347"/>
                  <a:ext cx="3994944" cy="866424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C166427-E8FC-4E3A-A3A5-85DA3E9B8967}"/>
                    </a:ext>
                  </a:extLst>
                </p:cNvPr>
                <p:cNvSpPr/>
                <p:nvPr/>
              </p:nvSpPr>
              <p:spPr>
                <a:xfrm>
                  <a:off x="3498850" y="4217227"/>
                  <a:ext cx="3994944" cy="862968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20DA8A2-3E4C-4A72-A516-F809CD4E1D7E}"/>
                    </a:ext>
                  </a:extLst>
                </p:cNvPr>
                <p:cNvSpPr/>
                <p:nvPr/>
              </p:nvSpPr>
              <p:spPr>
                <a:xfrm>
                  <a:off x="3498850" y="1612332"/>
                  <a:ext cx="520928" cy="866424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71CF7E8-60E4-4B71-AA5C-25911B780042}"/>
                    </a:ext>
                  </a:extLst>
                </p:cNvPr>
                <p:cNvSpPr/>
                <p:nvPr/>
              </p:nvSpPr>
              <p:spPr>
                <a:xfrm>
                  <a:off x="3498713" y="2482047"/>
                  <a:ext cx="520928" cy="866424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6ED3E4F-E32B-40B6-A40F-12CB21C1E6D4}"/>
                    </a:ext>
                  </a:extLst>
                </p:cNvPr>
                <p:cNvSpPr/>
                <p:nvPr/>
              </p:nvSpPr>
              <p:spPr>
                <a:xfrm>
                  <a:off x="3498576" y="3348470"/>
                  <a:ext cx="520928" cy="866424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F88ACED-AA1C-4AF3-8502-46FCA82A89C5}"/>
                    </a:ext>
                  </a:extLst>
                </p:cNvPr>
                <p:cNvSpPr/>
                <p:nvPr/>
              </p:nvSpPr>
              <p:spPr>
                <a:xfrm>
                  <a:off x="3501134" y="4212420"/>
                  <a:ext cx="520928" cy="866424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5780FFD2-451A-42F2-A1C0-9A6CF6E211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6221"/>
              <a:stretch/>
            </p:blipFill>
            <p:spPr>
              <a:xfrm>
                <a:off x="2146434" y="250257"/>
                <a:ext cx="326488" cy="6134501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696070-D34F-442E-ABD5-592B490CF3E3}"/>
                </a:ext>
              </a:extLst>
            </p:cNvPr>
            <p:cNvSpPr txBox="1"/>
            <p:nvPr/>
          </p:nvSpPr>
          <p:spPr>
            <a:xfrm rot="16200000">
              <a:off x="9252749" y="3067677"/>
              <a:ext cx="9300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percentile (</a:t>
              </a:r>
              <a:r>
                <a:rPr lang="en-GB" sz="1100" i="1" dirty="0"/>
                <a:t>r</a:t>
              </a:r>
              <a:r>
                <a:rPr lang="en-GB" sz="11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0546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2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_portada.jpg                                               0006F013Macintosh HD                   C0F95E5D:">
            <a:extLst>
              <a:ext uri="{FF2B5EF4-FFF2-40B4-BE49-F238E27FC236}">
                <a16:creationId xmlns:a16="http://schemas.microsoft.com/office/drawing/2014/main" id="{59059D78-1F75-B84A-9725-E81224FD9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71" y="247053"/>
            <a:ext cx="2160587" cy="164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A9FB120-8574-7644-97A5-7DFFE8CA0043}"/>
              </a:ext>
            </a:extLst>
          </p:cNvPr>
          <p:cNvSpPr txBox="1"/>
          <p:nvPr/>
        </p:nvSpPr>
        <p:spPr>
          <a:xfrm>
            <a:off x="1578064" y="3951381"/>
            <a:ext cx="1175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Can we </a:t>
            </a:r>
            <a:r>
              <a:rPr lang="en-US" sz="2800" dirty="0">
                <a:solidFill>
                  <a:srgbClr val="043951"/>
                </a:solidFill>
              </a:rPr>
              <a:t>classify</a:t>
            </a:r>
            <a:r>
              <a:rPr lang="en-US" sz="2800" dirty="0">
                <a:solidFill>
                  <a:srgbClr val="FFFFFF"/>
                </a:solidFill>
              </a:rPr>
              <a:t> concept category above chance level?</a:t>
            </a:r>
            <a:endParaRPr lang="en-US" sz="2800" dirty="0">
              <a:solidFill>
                <a:srgbClr val="043951"/>
              </a:solidFill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57E2D808-46CD-4F96-B6C9-34FD1F65D55E}"/>
              </a:ext>
            </a:extLst>
          </p:cNvPr>
          <p:cNvSpPr txBox="1"/>
          <p:nvPr/>
        </p:nvSpPr>
        <p:spPr>
          <a:xfrm>
            <a:off x="1578064" y="3075057"/>
            <a:ext cx="11756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Decoding analysis:</a:t>
            </a:r>
          </a:p>
        </p:txBody>
      </p:sp>
    </p:spTree>
    <p:extLst>
      <p:ext uri="{BB962C8B-B14F-4D97-AF65-F5344CB8AC3E}">
        <p14:creationId xmlns:p14="http://schemas.microsoft.com/office/powerpoint/2010/main" val="1568845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3850252-CC65-4E01-86C0-93ED457A4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80" y="1293167"/>
            <a:ext cx="6985661" cy="557106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E03593B-C7C2-4CB4-A9A8-D1AD104E2B24}"/>
              </a:ext>
            </a:extLst>
          </p:cNvPr>
          <p:cNvGrpSpPr/>
          <p:nvPr/>
        </p:nvGrpSpPr>
        <p:grpSpPr>
          <a:xfrm>
            <a:off x="7700234" y="1445568"/>
            <a:ext cx="2854322" cy="4217292"/>
            <a:chOff x="7700234" y="1445568"/>
            <a:chExt cx="2854322" cy="421729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B6FB5FD-C4C4-4960-8CCB-C3E82A6DE40D}"/>
                </a:ext>
              </a:extLst>
            </p:cNvPr>
            <p:cNvGrpSpPr/>
            <p:nvPr/>
          </p:nvGrpSpPr>
          <p:grpSpPr>
            <a:xfrm>
              <a:off x="7700234" y="1445568"/>
              <a:ext cx="2854322" cy="4217292"/>
              <a:chOff x="7700234" y="795867"/>
              <a:chExt cx="2854322" cy="4217292"/>
            </a:xfrm>
          </p:grpSpPr>
          <p:pic>
            <p:nvPicPr>
              <p:cNvPr id="5" name="Picture 4" descr="A screenshot of a video game&#10;&#10;Description automatically generated">
                <a:extLst>
                  <a:ext uri="{FF2B5EF4-FFF2-40B4-BE49-F238E27FC236}">
                    <a16:creationId xmlns:a16="http://schemas.microsoft.com/office/drawing/2014/main" id="{1E776D68-ED95-490F-B379-A03BE175B2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75" t="12852" r="11126" b="11829"/>
              <a:stretch/>
            </p:blipFill>
            <p:spPr>
              <a:xfrm>
                <a:off x="8791070" y="1129004"/>
                <a:ext cx="1763486" cy="2369976"/>
              </a:xfrm>
              <a:prstGeom prst="rect">
                <a:avLst/>
              </a:prstGeom>
            </p:spPr>
          </p:pic>
          <p:pic>
            <p:nvPicPr>
              <p:cNvPr id="6" name="Picture 5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B778032-10D2-4D58-B031-5C83C8B68A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4" t="2736" r="85377" b="21564"/>
              <a:stretch/>
            </p:blipFill>
            <p:spPr>
              <a:xfrm>
                <a:off x="7700234" y="795867"/>
                <a:ext cx="930441" cy="4217292"/>
              </a:xfrm>
              <a:prstGeom prst="rect">
                <a:avLst/>
              </a:prstGeom>
            </p:spPr>
          </p:pic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D764775-91FD-426C-BBA7-26A7F00B2B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6822" y="4363453"/>
                <a:ext cx="1867734" cy="0"/>
              </a:xfrm>
              <a:prstGeom prst="line">
                <a:avLst/>
              </a:prstGeom>
              <a:ln w="28575">
                <a:solidFill>
                  <a:srgbClr val="0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A2AC86-5346-4E65-AD94-E175A8CA8B70}"/>
                </a:ext>
              </a:extLst>
            </p:cNvPr>
            <p:cNvSpPr txBox="1"/>
            <p:nvPr/>
          </p:nvSpPr>
          <p:spPr>
            <a:xfrm>
              <a:off x="9407355" y="144556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***</a:t>
              </a:r>
            </a:p>
          </p:txBody>
        </p:sp>
      </p:grpSp>
      <p:pic>
        <p:nvPicPr>
          <p:cNvPr id="2050" name="Picture 2" descr="C:\Users\danal\AppData\Local\JASP\temp\clipboard\resources\2\_16.png">
            <a:extLst>
              <a:ext uri="{FF2B5EF4-FFF2-40B4-BE49-F238E27FC236}">
                <a16:creationId xmlns:a16="http://schemas.microsoft.com/office/drawing/2014/main" id="{82429730-C45C-45FF-83B3-8B8DE350C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513" y="5191122"/>
            <a:ext cx="2132597" cy="16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D1821D27-EA77-4E17-A1BF-B25327A75A63}"/>
              </a:ext>
            </a:extLst>
          </p:cNvPr>
          <p:cNvGrpSpPr/>
          <p:nvPr/>
        </p:nvGrpSpPr>
        <p:grpSpPr>
          <a:xfrm>
            <a:off x="1851808" y="417484"/>
            <a:ext cx="4757895" cy="1122960"/>
            <a:chOff x="2260879" y="417484"/>
            <a:chExt cx="4757895" cy="112296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810979-2774-43FE-A3AA-843820D0BFAA}"/>
                </a:ext>
              </a:extLst>
            </p:cNvPr>
            <p:cNvSpPr txBox="1"/>
            <p:nvPr/>
          </p:nvSpPr>
          <p:spPr>
            <a:xfrm>
              <a:off x="4374368" y="417484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***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3F6B328-DC15-4640-A918-BF6D60DDEF3D}"/>
                </a:ext>
              </a:extLst>
            </p:cNvPr>
            <p:cNvGrpSpPr/>
            <p:nvPr/>
          </p:nvGrpSpPr>
          <p:grpSpPr>
            <a:xfrm>
              <a:off x="2260879" y="703385"/>
              <a:ext cx="4757895" cy="83431"/>
              <a:chOff x="2260879" y="984738"/>
              <a:chExt cx="4757895" cy="83431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E35F5D4-1339-4816-AF9C-7708F8267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0879" y="984738"/>
                <a:ext cx="4757895" cy="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9044BFE-8A00-41D7-AF32-CD43ECB257F1}"/>
                  </a:ext>
                </a:extLst>
              </p:cNvPr>
              <p:cNvCxnSpPr/>
              <p:nvPr/>
            </p:nvCxnSpPr>
            <p:spPr>
              <a:xfrm>
                <a:off x="2265641" y="984738"/>
                <a:ext cx="0" cy="83431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6D7CE86-710C-4F03-B25F-BEBFFF6EA691}"/>
                  </a:ext>
                </a:extLst>
              </p:cNvPr>
              <p:cNvCxnSpPr/>
              <p:nvPr/>
            </p:nvCxnSpPr>
            <p:spPr>
              <a:xfrm>
                <a:off x="2855407" y="984738"/>
                <a:ext cx="0" cy="83431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879EBD4-B399-41CE-BA76-FBCB280F76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9935" y="984738"/>
                <a:ext cx="0" cy="83431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0061554-0B5E-4E0D-801E-4EFE17B2DB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4414" y="984738"/>
                <a:ext cx="0" cy="83431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30BAED6-9857-450F-A56D-0E72B3380F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825" y="984738"/>
                <a:ext cx="0" cy="83431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5B8698D-D101-4BC8-ADF0-DED8885DD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4352" y="984738"/>
                <a:ext cx="0" cy="83431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E023F17-6A87-405B-AA00-B75FB78934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8879" y="984738"/>
                <a:ext cx="0" cy="83431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E0A4179-0781-46F4-B4DF-E555B9CBD2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8430" y="984738"/>
                <a:ext cx="0" cy="83431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244B4B9-B481-44A1-A00D-2DD01EB43D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4012" y="984738"/>
                <a:ext cx="0" cy="83431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4DC5F26-94F5-4484-A21F-A353568FD784}"/>
                </a:ext>
              </a:extLst>
            </p:cNvPr>
            <p:cNvGrpSpPr/>
            <p:nvPr/>
          </p:nvGrpSpPr>
          <p:grpSpPr>
            <a:xfrm>
              <a:off x="2855407" y="893211"/>
              <a:ext cx="4163367" cy="83431"/>
              <a:chOff x="2855407" y="984738"/>
              <a:chExt cx="4163367" cy="83431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C913040D-46FA-4CE0-8859-8DBF661027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5407" y="984738"/>
                <a:ext cx="4163367" cy="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88977EB-23CA-45B2-942A-14E0DF4E0BDF}"/>
                  </a:ext>
                </a:extLst>
              </p:cNvPr>
              <p:cNvCxnSpPr/>
              <p:nvPr/>
            </p:nvCxnSpPr>
            <p:spPr>
              <a:xfrm>
                <a:off x="2855407" y="984738"/>
                <a:ext cx="0" cy="83431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BE14DCF-CAF6-499E-93CC-6FA9E5CF07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9935" y="984738"/>
                <a:ext cx="0" cy="83431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6810548-4CA2-40C5-B04A-FEA75F6402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4414" y="984738"/>
                <a:ext cx="0" cy="83431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E5B0D38-534A-4A14-84DC-0FE03D0D63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4352" y="984738"/>
                <a:ext cx="0" cy="83431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D8869FD-4BD8-4F2D-9ABF-545C7F5BC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8430" y="984738"/>
                <a:ext cx="0" cy="83431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519580A-7EB4-4389-B9C9-871DF18BB6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4012" y="984738"/>
                <a:ext cx="0" cy="83431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5A03C4A-83A4-4746-971A-AED6B9ADBA07}"/>
                </a:ext>
              </a:extLst>
            </p:cNvPr>
            <p:cNvGrpSpPr/>
            <p:nvPr/>
          </p:nvGrpSpPr>
          <p:grpSpPr>
            <a:xfrm>
              <a:off x="3449935" y="1083037"/>
              <a:ext cx="3568839" cy="83431"/>
              <a:chOff x="3449935" y="984738"/>
              <a:chExt cx="3568839" cy="83431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24B1726-3197-4FE8-B801-835631D8DA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9935" y="984738"/>
                <a:ext cx="3568839" cy="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214A467-3BC7-4E53-9A21-E6072807CA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9935" y="984738"/>
                <a:ext cx="0" cy="83431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AA8281C-AC23-4FE0-89A3-CF437462E5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4414" y="984738"/>
                <a:ext cx="0" cy="83431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C0CF90CD-46DD-4736-8E9F-CBA7108EDE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8430" y="984738"/>
                <a:ext cx="0" cy="83431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B9B4168-2FE4-4EDF-BBC8-8B8780F06A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4012" y="984738"/>
                <a:ext cx="0" cy="83431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23D524F-7C99-4D73-9A83-AF3E421DBDB8}"/>
                </a:ext>
              </a:extLst>
            </p:cNvPr>
            <p:cNvGrpSpPr/>
            <p:nvPr/>
          </p:nvGrpSpPr>
          <p:grpSpPr>
            <a:xfrm>
              <a:off x="5229590" y="1272863"/>
              <a:ext cx="1784422" cy="83431"/>
              <a:chOff x="5234352" y="984738"/>
              <a:chExt cx="1784422" cy="83431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30383FD3-3F86-43EB-8DEF-606A8DBCE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4352" y="984738"/>
                <a:ext cx="1784422" cy="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5E76889-DDAF-4682-B46A-BD304B8B77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4352" y="984738"/>
                <a:ext cx="0" cy="83431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761BDA3C-A409-4616-8068-BCB502229B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4012" y="984738"/>
                <a:ext cx="0" cy="83431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D8C4B92-4591-4427-B145-480933BF8A5D}"/>
                </a:ext>
              </a:extLst>
            </p:cNvPr>
            <p:cNvGrpSpPr/>
            <p:nvPr/>
          </p:nvGrpSpPr>
          <p:grpSpPr>
            <a:xfrm>
              <a:off x="5828879" y="1457013"/>
              <a:ext cx="1185133" cy="83431"/>
              <a:chOff x="5833641" y="984738"/>
              <a:chExt cx="1185133" cy="83431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6AD04A2-9E63-427A-ABC2-83B3366DEF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3641" y="984738"/>
                <a:ext cx="1185133" cy="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BA583CF-A092-46C2-B15D-5013D19AD7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6133" y="984738"/>
                <a:ext cx="0" cy="83431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2EA89B6-6FEB-4621-8434-D87E206502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4012" y="984738"/>
                <a:ext cx="0" cy="83431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ABCA72C-CB8A-4546-8EC0-30B319AC9569}"/>
                </a:ext>
              </a:extLst>
            </p:cNvPr>
            <p:cNvCxnSpPr>
              <a:cxnSpLocks/>
            </p:cNvCxnSpPr>
            <p:nvPr/>
          </p:nvCxnSpPr>
          <p:spPr>
            <a:xfrm>
              <a:off x="5831389" y="1457013"/>
              <a:ext cx="0" cy="83431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9" name="Picture 2" descr="https://3.bp.blogspot.com/-2ZgU0NNjvdc/WpkzyEx1uiI/AAAAAAAAJvA/gzDzmNDYzRMkdx41pu7aPVphab6vv3WzgCLcBGAs/s1600/unnamed.jpg">
            <a:extLst>
              <a:ext uri="{FF2B5EF4-FFF2-40B4-BE49-F238E27FC236}">
                <a16:creationId xmlns:a16="http://schemas.microsoft.com/office/drawing/2014/main" id="{AC3CA37B-F6AA-4370-8881-CB9F5A2A5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04" b="47435"/>
          <a:stretch/>
        </p:blipFill>
        <p:spPr bwMode="auto">
          <a:xfrm>
            <a:off x="10848891" y="5821763"/>
            <a:ext cx="1075631" cy="8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60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2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_portada.jpg                                               0006F013Macintosh HD                   C0F95E5D:">
            <a:extLst>
              <a:ext uri="{FF2B5EF4-FFF2-40B4-BE49-F238E27FC236}">
                <a16:creationId xmlns:a16="http://schemas.microsoft.com/office/drawing/2014/main" id="{59059D78-1F75-B84A-9725-E81224FD9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71" y="247053"/>
            <a:ext cx="2160587" cy="164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A9FB120-8574-7644-97A5-7DFFE8CA0043}"/>
              </a:ext>
            </a:extLst>
          </p:cNvPr>
          <p:cNvSpPr txBox="1"/>
          <p:nvPr/>
        </p:nvSpPr>
        <p:spPr>
          <a:xfrm>
            <a:off x="1578064" y="3951381"/>
            <a:ext cx="1175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Are both categories equally informative for the </a:t>
            </a:r>
            <a:r>
              <a:rPr lang="en-US" sz="2800" dirty="0">
                <a:solidFill>
                  <a:srgbClr val="043951"/>
                </a:solidFill>
              </a:rPr>
              <a:t>classification</a:t>
            </a:r>
            <a:r>
              <a:rPr lang="en-US" sz="2800" dirty="0">
                <a:solidFill>
                  <a:srgbClr val="FFFFFF"/>
                </a:solidFill>
              </a:rPr>
              <a:t>?</a:t>
            </a:r>
            <a:endParaRPr lang="en-US" sz="2800" dirty="0">
              <a:solidFill>
                <a:srgbClr val="043951"/>
              </a:solidFill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57E2D808-46CD-4F96-B6C9-34FD1F65D55E}"/>
              </a:ext>
            </a:extLst>
          </p:cNvPr>
          <p:cNvSpPr txBox="1"/>
          <p:nvPr/>
        </p:nvSpPr>
        <p:spPr>
          <a:xfrm>
            <a:off x="1578064" y="3075057"/>
            <a:ext cx="11756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Decoding analysis:</a:t>
            </a:r>
          </a:p>
        </p:txBody>
      </p:sp>
    </p:spTree>
    <p:extLst>
      <p:ext uri="{BB962C8B-B14F-4D97-AF65-F5344CB8AC3E}">
        <p14:creationId xmlns:p14="http://schemas.microsoft.com/office/powerpoint/2010/main" val="2235181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AA07FB74-FF85-4CE0-8AFB-0FCDE4C83FEC}"/>
              </a:ext>
            </a:extLst>
          </p:cNvPr>
          <p:cNvGrpSpPr/>
          <p:nvPr/>
        </p:nvGrpSpPr>
        <p:grpSpPr>
          <a:xfrm>
            <a:off x="375445" y="1014358"/>
            <a:ext cx="6985660" cy="5843642"/>
            <a:chOff x="375445" y="1014358"/>
            <a:chExt cx="6985660" cy="584364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E4623DA-AAB8-4994-AD97-03D096BD8255}"/>
                </a:ext>
              </a:extLst>
            </p:cNvPr>
            <p:cNvGrpSpPr/>
            <p:nvPr/>
          </p:nvGrpSpPr>
          <p:grpSpPr>
            <a:xfrm>
              <a:off x="375445" y="1014358"/>
              <a:ext cx="6985660" cy="5843642"/>
              <a:chOff x="960978" y="1014358"/>
              <a:chExt cx="6985660" cy="5843642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53F9652-E1DF-4C26-8DF4-E13DECB2D0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974"/>
              <a:stretch/>
            </p:blipFill>
            <p:spPr>
              <a:xfrm>
                <a:off x="960978" y="1286933"/>
                <a:ext cx="979790" cy="5571067"/>
              </a:xfrm>
              <a:prstGeom prst="rect">
                <a:avLst/>
              </a:prstGeom>
            </p:spPr>
          </p:pic>
          <p:pic>
            <p:nvPicPr>
              <p:cNvPr id="20" name="Picture 19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E2BB6DE7-C422-47DC-941D-A1A22F86CA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38" b="10103"/>
              <a:stretch/>
            </p:blipFill>
            <p:spPr>
              <a:xfrm>
                <a:off x="2015408" y="1014358"/>
                <a:ext cx="5931230" cy="4546342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C8FE3FE-4F7A-4C9D-B0BF-EC37787690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" t="76900" r="8100"/>
              <a:stretch/>
            </p:blipFill>
            <p:spPr>
              <a:xfrm>
                <a:off x="960978" y="5571067"/>
                <a:ext cx="6419536" cy="1286932"/>
              </a:xfrm>
              <a:prstGeom prst="rect">
                <a:avLst/>
              </a:prstGeom>
            </p:spPr>
          </p:pic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7C70577-2B52-4AC7-97F5-BED996E8F956}"/>
                </a:ext>
              </a:extLst>
            </p:cNvPr>
            <p:cNvCxnSpPr>
              <a:cxnSpLocks/>
            </p:cNvCxnSpPr>
            <p:nvPr/>
          </p:nvCxnSpPr>
          <p:spPr>
            <a:xfrm>
              <a:off x="1471616" y="4866881"/>
              <a:ext cx="5194518" cy="0"/>
            </a:xfrm>
            <a:prstGeom prst="line">
              <a:avLst/>
            </a:prstGeom>
            <a:ln w="28575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D253AED-2E4E-4686-A8AE-FB0AEE8E4759}"/>
              </a:ext>
            </a:extLst>
          </p:cNvPr>
          <p:cNvGrpSpPr/>
          <p:nvPr/>
        </p:nvGrpSpPr>
        <p:grpSpPr>
          <a:xfrm>
            <a:off x="1675346" y="8413"/>
            <a:ext cx="4757895" cy="1549531"/>
            <a:chOff x="2260879" y="56539"/>
            <a:chExt cx="4757895" cy="154953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5B49437-8D27-46F9-944A-222231F01D44}"/>
                </a:ext>
              </a:extLst>
            </p:cNvPr>
            <p:cNvGrpSpPr/>
            <p:nvPr/>
          </p:nvGrpSpPr>
          <p:grpSpPr>
            <a:xfrm>
              <a:off x="2260879" y="56539"/>
              <a:ext cx="4757895" cy="1549531"/>
              <a:chOff x="2260879" y="417484"/>
              <a:chExt cx="4757895" cy="1549531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BDD8C0D-C165-4A4A-8C4C-97E257D8336B}"/>
                  </a:ext>
                </a:extLst>
              </p:cNvPr>
              <p:cNvSpPr txBox="1"/>
              <p:nvPr/>
            </p:nvSpPr>
            <p:spPr>
              <a:xfrm>
                <a:off x="4374368" y="417484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***</a:t>
                </a: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3EFC6E8-CB7F-41DF-B189-FD0AAC8F8612}"/>
                  </a:ext>
                </a:extLst>
              </p:cNvPr>
              <p:cNvGrpSpPr/>
              <p:nvPr/>
            </p:nvGrpSpPr>
            <p:grpSpPr>
              <a:xfrm>
                <a:off x="2260879" y="703385"/>
                <a:ext cx="4757895" cy="83431"/>
                <a:chOff x="2260879" y="984738"/>
                <a:chExt cx="4757895" cy="83431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F43CE98-14B0-4229-BD48-854A6B8C8A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0879" y="984738"/>
                  <a:ext cx="4757895" cy="0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B73974C5-BD87-4982-A5BC-CDB4A1C036D1}"/>
                    </a:ext>
                  </a:extLst>
                </p:cNvPr>
                <p:cNvCxnSpPr/>
                <p:nvPr/>
              </p:nvCxnSpPr>
              <p:spPr>
                <a:xfrm>
                  <a:off x="2265641" y="984738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FBB0BF1E-A9CF-4BF6-B6C7-ACA1A0FE392C}"/>
                    </a:ext>
                  </a:extLst>
                </p:cNvPr>
                <p:cNvCxnSpPr/>
                <p:nvPr/>
              </p:nvCxnSpPr>
              <p:spPr>
                <a:xfrm>
                  <a:off x="2855407" y="984738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C957C042-0DA6-4F68-8F9C-28B2CCC2C8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9935" y="984738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84F6BAB-600C-478D-85D8-B82F3ECB48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4414" y="984738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1FFCDB4-6C84-4C97-87B0-E55363B5F7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9825" y="984738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D40B6787-0232-4576-892E-4FA2F09693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34352" y="984738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36C9AB1A-EB01-4A14-A6CC-02FB0C374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28430" y="984738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79139403-BF75-43C3-9BB6-CD417D65AC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4012" y="984738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E96E245-AD6B-450C-8D98-F4DF68A01258}"/>
                  </a:ext>
                </a:extLst>
              </p:cNvPr>
              <p:cNvGrpSpPr/>
              <p:nvPr/>
            </p:nvGrpSpPr>
            <p:grpSpPr>
              <a:xfrm>
                <a:off x="2855407" y="893211"/>
                <a:ext cx="4163367" cy="83431"/>
                <a:chOff x="2855407" y="984738"/>
                <a:chExt cx="4163367" cy="83431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A7561208-F829-4ED7-A9B6-3E5EA0CA2E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55407" y="984738"/>
                  <a:ext cx="4163367" cy="0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744145E3-56FF-4CD5-BA38-EF22B03A5594}"/>
                    </a:ext>
                  </a:extLst>
                </p:cNvPr>
                <p:cNvCxnSpPr/>
                <p:nvPr/>
              </p:nvCxnSpPr>
              <p:spPr>
                <a:xfrm>
                  <a:off x="2855407" y="984738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C44933C8-ECD9-4BDF-9E83-69C15805FD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4414" y="984738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7B52E677-C342-4683-A85E-12A55C0E7E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28430" y="984738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10DAFE91-CB41-4E05-832E-CF5E1AEF4D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4012" y="984738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6D40B15-763B-4433-9F97-BF0AF445526D}"/>
                  </a:ext>
                </a:extLst>
              </p:cNvPr>
              <p:cNvGrpSpPr/>
              <p:nvPr/>
            </p:nvGrpSpPr>
            <p:grpSpPr>
              <a:xfrm>
                <a:off x="3449935" y="1083037"/>
                <a:ext cx="3568839" cy="83431"/>
                <a:chOff x="3449935" y="984738"/>
                <a:chExt cx="3568839" cy="83431"/>
              </a:xfrm>
            </p:grpSpPr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69E0F4E2-8358-49E2-8150-EAC758388A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9935" y="984738"/>
                  <a:ext cx="3568839" cy="0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830E282-CBAF-42BB-B56B-903315CF21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9935" y="984738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851D9C22-E244-42DE-968E-58E26C0EED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4414" y="984738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6FD69D02-9508-4847-A726-B830E50861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28430" y="984738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C80C5DF-D209-44C0-9E35-E3D64A165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4012" y="984738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14C6E48-F608-4E33-8286-9A17F890FEB8}"/>
                  </a:ext>
                </a:extLst>
              </p:cNvPr>
              <p:cNvGrpSpPr/>
              <p:nvPr/>
            </p:nvGrpSpPr>
            <p:grpSpPr>
              <a:xfrm>
                <a:off x="5224828" y="1482025"/>
                <a:ext cx="1784422" cy="83431"/>
                <a:chOff x="5229590" y="1193900"/>
                <a:chExt cx="1784422" cy="83431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07626E62-116A-41AD-9E17-82AF8E4155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29590" y="1193900"/>
                  <a:ext cx="1784422" cy="0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833907B7-F73C-45A5-9FD9-430B9A3391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29590" y="1193900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D0691FAE-B4D3-4D76-9F99-CFAECEA028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09250" y="1193900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ED8600B-DA87-4BD5-B0F8-40B70BB82EF0}"/>
                  </a:ext>
                </a:extLst>
              </p:cNvPr>
              <p:cNvGrpSpPr/>
              <p:nvPr/>
            </p:nvGrpSpPr>
            <p:grpSpPr>
              <a:xfrm>
                <a:off x="6438860" y="1883584"/>
                <a:ext cx="575152" cy="83431"/>
                <a:chOff x="6443622" y="1411309"/>
                <a:chExt cx="575152" cy="83431"/>
              </a:xfrm>
            </p:grpSpPr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B0F84704-4625-451A-9B14-A283DEF641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43622" y="1411309"/>
                  <a:ext cx="575152" cy="0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6E91AA26-149A-4E57-BD86-02AF3AFA99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4012" y="1411309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CF132C3-0561-4DB0-8D7C-5E0464A59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8860" y="1883584"/>
                <a:ext cx="0" cy="83431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61B7A04-2563-4141-BECE-126799BA6F36}"/>
                </a:ext>
              </a:extLst>
            </p:cNvPr>
            <p:cNvCxnSpPr>
              <a:cxnSpLocks/>
            </p:cNvCxnSpPr>
            <p:nvPr/>
          </p:nvCxnSpPr>
          <p:spPr>
            <a:xfrm>
              <a:off x="4034414" y="919093"/>
              <a:ext cx="1794465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3836E86-7DE8-473E-89FF-4CAB3F75F468}"/>
                </a:ext>
              </a:extLst>
            </p:cNvPr>
            <p:cNvCxnSpPr>
              <a:cxnSpLocks/>
            </p:cNvCxnSpPr>
            <p:nvPr/>
          </p:nvCxnSpPr>
          <p:spPr>
            <a:xfrm>
              <a:off x="4034414" y="919093"/>
              <a:ext cx="0" cy="83431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7FA1E5B-BF75-4721-973E-1CB8F79B7FA9}"/>
                </a:ext>
              </a:extLst>
            </p:cNvPr>
            <p:cNvCxnSpPr>
              <a:cxnSpLocks/>
            </p:cNvCxnSpPr>
            <p:nvPr/>
          </p:nvCxnSpPr>
          <p:spPr>
            <a:xfrm>
              <a:off x="4639825" y="919093"/>
              <a:ext cx="0" cy="83431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12262B1-1518-412A-858B-7C77D575E936}"/>
                </a:ext>
              </a:extLst>
            </p:cNvPr>
            <p:cNvCxnSpPr>
              <a:cxnSpLocks/>
            </p:cNvCxnSpPr>
            <p:nvPr/>
          </p:nvCxnSpPr>
          <p:spPr>
            <a:xfrm>
              <a:off x="5234352" y="919093"/>
              <a:ext cx="0" cy="83431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0B46593-A5FB-4D90-901D-FD0973E0C3F9}"/>
                </a:ext>
              </a:extLst>
            </p:cNvPr>
            <p:cNvCxnSpPr>
              <a:cxnSpLocks/>
            </p:cNvCxnSpPr>
            <p:nvPr/>
          </p:nvCxnSpPr>
          <p:spPr>
            <a:xfrm>
              <a:off x="5828879" y="919093"/>
              <a:ext cx="0" cy="83431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4785A46-7B24-402A-A3FF-B3C6B0D00691}"/>
                </a:ext>
              </a:extLst>
            </p:cNvPr>
            <p:cNvCxnSpPr>
              <a:cxnSpLocks/>
            </p:cNvCxnSpPr>
            <p:nvPr/>
          </p:nvCxnSpPr>
          <p:spPr>
            <a:xfrm>
              <a:off x="5828879" y="1327833"/>
              <a:ext cx="11826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BCB4033-CFD0-4E82-BC76-917445439E5C}"/>
                </a:ext>
              </a:extLst>
            </p:cNvPr>
            <p:cNvCxnSpPr>
              <a:cxnSpLocks/>
            </p:cNvCxnSpPr>
            <p:nvPr/>
          </p:nvCxnSpPr>
          <p:spPr>
            <a:xfrm>
              <a:off x="7006758" y="1327833"/>
              <a:ext cx="0" cy="83431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12F79E6-3895-4C38-9D2B-858FEBFCC12C}"/>
                </a:ext>
              </a:extLst>
            </p:cNvPr>
            <p:cNvCxnSpPr>
              <a:cxnSpLocks/>
            </p:cNvCxnSpPr>
            <p:nvPr/>
          </p:nvCxnSpPr>
          <p:spPr>
            <a:xfrm>
              <a:off x="5828879" y="1324622"/>
              <a:ext cx="0" cy="83431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B248D541-6507-4E86-ACC8-25B93835C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431169"/>
              </p:ext>
            </p:extLst>
          </p:nvPr>
        </p:nvGraphicFramePr>
        <p:xfrm>
          <a:off x="7091757" y="1659018"/>
          <a:ext cx="4512263" cy="131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464">
                  <a:extLst>
                    <a:ext uri="{9D8B030D-6E8A-4147-A177-3AD203B41FA5}">
                      <a16:colId xmlns:a16="http://schemas.microsoft.com/office/drawing/2014/main" val="3684725096"/>
                    </a:ext>
                  </a:extLst>
                </a:gridCol>
                <a:gridCol w="689810">
                  <a:extLst>
                    <a:ext uri="{9D8B030D-6E8A-4147-A177-3AD203B41FA5}">
                      <a16:colId xmlns:a16="http://schemas.microsoft.com/office/drawing/2014/main" val="3927936397"/>
                    </a:ext>
                  </a:extLst>
                </a:gridCol>
                <a:gridCol w="585537">
                  <a:extLst>
                    <a:ext uri="{9D8B030D-6E8A-4147-A177-3AD203B41FA5}">
                      <a16:colId xmlns:a16="http://schemas.microsoft.com/office/drawing/2014/main" val="3692561101"/>
                    </a:ext>
                  </a:extLst>
                </a:gridCol>
                <a:gridCol w="577516">
                  <a:extLst>
                    <a:ext uri="{9D8B030D-6E8A-4147-A177-3AD203B41FA5}">
                      <a16:colId xmlns:a16="http://schemas.microsoft.com/office/drawing/2014/main" val="2735485357"/>
                    </a:ext>
                  </a:extLst>
                </a:gridCol>
                <a:gridCol w="561474">
                  <a:extLst>
                    <a:ext uri="{9D8B030D-6E8A-4147-A177-3AD203B41FA5}">
                      <a16:colId xmlns:a16="http://schemas.microsoft.com/office/drawing/2014/main" val="2652771846"/>
                    </a:ext>
                  </a:extLst>
                </a:gridCol>
                <a:gridCol w="553452">
                  <a:extLst>
                    <a:ext uri="{9D8B030D-6E8A-4147-A177-3AD203B41FA5}">
                      <a16:colId xmlns:a16="http://schemas.microsoft.com/office/drawing/2014/main" val="1536064013"/>
                    </a:ext>
                  </a:extLst>
                </a:gridCol>
                <a:gridCol w="551010">
                  <a:extLst>
                    <a:ext uri="{9D8B030D-6E8A-4147-A177-3AD203B41FA5}">
                      <a16:colId xmlns:a16="http://schemas.microsoft.com/office/drawing/2014/main" val="3759717257"/>
                    </a:ext>
                  </a:extLst>
                </a:gridCol>
              </a:tblGrid>
              <a:tr h="198264"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 of Squares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df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 Square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η²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805092"/>
                  </a:ext>
                </a:extLst>
              </a:tr>
              <a:tr h="198264">
                <a:tc>
                  <a:txBody>
                    <a:bodyPr/>
                    <a:lstStyle/>
                    <a:p>
                      <a:r>
                        <a:rPr lang="es-ES" sz="1000" dirty="0"/>
                        <a:t>ROI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0.289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4.495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0.064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39.395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&lt; .001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0.576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409636"/>
                  </a:ext>
                </a:extLst>
              </a:tr>
              <a:tr h="198264">
                <a:tc>
                  <a:txBody>
                    <a:bodyPr/>
                    <a:lstStyle/>
                    <a:p>
                      <a:r>
                        <a:rPr lang="es-ES" sz="1000" dirty="0"/>
                        <a:t>CLASS</a:t>
                      </a:r>
                    </a:p>
                  </a:txBody>
                  <a:tcPr marL="48887" marR="48887" marT="24444" marB="2444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0.034</a:t>
                      </a:r>
                    </a:p>
                  </a:txBody>
                  <a:tcPr marL="48887" marR="48887" marT="24444" marB="2444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1.000</a:t>
                      </a:r>
                    </a:p>
                  </a:txBody>
                  <a:tcPr marL="48887" marR="48887" marT="24444" marB="2444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0.034</a:t>
                      </a:r>
                    </a:p>
                  </a:txBody>
                  <a:tcPr marL="48887" marR="48887" marT="24444" marB="2444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7.801</a:t>
                      </a:r>
                    </a:p>
                  </a:txBody>
                  <a:tcPr marL="48887" marR="48887" marT="24444" marB="2444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0.009</a:t>
                      </a:r>
                    </a:p>
                  </a:txBody>
                  <a:tcPr marL="48887" marR="48887" marT="24444" marB="2444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0.212</a:t>
                      </a:r>
                    </a:p>
                  </a:txBody>
                  <a:tcPr marL="48887" marR="48887" marT="24444" marB="2444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609471"/>
                  </a:ext>
                </a:extLst>
              </a:tr>
              <a:tr h="198264">
                <a:tc>
                  <a:txBody>
                    <a:bodyPr/>
                    <a:lstStyle/>
                    <a:p>
                      <a:r>
                        <a:rPr lang="es-ES" sz="1000" dirty="0"/>
                        <a:t>ROI * CLASS</a:t>
                      </a:r>
                    </a:p>
                  </a:txBody>
                  <a:tcPr marL="48887" marR="48887" marT="24444" marB="244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0.037</a:t>
                      </a:r>
                    </a:p>
                  </a:txBody>
                  <a:tcPr marL="48887" marR="48887" marT="24444" marB="244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5.699</a:t>
                      </a:r>
                    </a:p>
                  </a:txBody>
                  <a:tcPr marL="48887" marR="48887" marT="24444" marB="244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0.006</a:t>
                      </a:r>
                    </a:p>
                  </a:txBody>
                  <a:tcPr marL="48887" marR="48887" marT="24444" marB="244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7.640</a:t>
                      </a:r>
                    </a:p>
                  </a:txBody>
                  <a:tcPr marL="48887" marR="48887" marT="24444" marB="244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dirty="0"/>
                        <a:t>&lt; .001</a:t>
                      </a:r>
                    </a:p>
                    <a:p>
                      <a:endParaRPr lang="es-ES" sz="1000" dirty="0"/>
                    </a:p>
                  </a:txBody>
                  <a:tcPr marL="48887" marR="48887" marT="24444" marB="244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0.209</a:t>
                      </a:r>
                    </a:p>
                  </a:txBody>
                  <a:tcPr marL="48887" marR="48887" marT="24444" marB="244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837233"/>
                  </a:ext>
                </a:extLst>
              </a:tr>
              <a:tr h="198264"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452148"/>
                  </a:ext>
                </a:extLst>
              </a:tr>
            </a:tbl>
          </a:graphicData>
        </a:graphic>
      </p:graphicFrame>
      <p:pic>
        <p:nvPicPr>
          <p:cNvPr id="97" name="Picture 2" descr="https://3.bp.blogspot.com/-2ZgU0NNjvdc/WpkzyEx1uiI/AAAAAAAAJvA/gzDzmNDYzRMkdx41pu7aPVphab6vv3WzgCLcBGAs/s1600/unnamed.jpg">
            <a:extLst>
              <a:ext uri="{FF2B5EF4-FFF2-40B4-BE49-F238E27FC236}">
                <a16:creationId xmlns:a16="http://schemas.microsoft.com/office/drawing/2014/main" id="{7C79461E-04EF-48EC-8536-167CE10E2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04" b="47435"/>
          <a:stretch/>
        </p:blipFill>
        <p:spPr bwMode="auto">
          <a:xfrm>
            <a:off x="10848891" y="5821763"/>
            <a:ext cx="1075631" cy="8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6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https://3.bp.blogspot.com/-2ZgU0NNjvdc/WpkzyEx1uiI/AAAAAAAAJvA/gzDzmNDYzRMkdx41pu7aPVphab6vv3WzgCLcBGAs/s1600/unnamed.jpg">
            <a:extLst>
              <a:ext uri="{FF2B5EF4-FFF2-40B4-BE49-F238E27FC236}">
                <a16:creationId xmlns:a16="http://schemas.microsoft.com/office/drawing/2014/main" id="{04408C9A-6909-4EE1-8F95-465029871E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04" b="47435"/>
          <a:stretch/>
        </p:blipFill>
        <p:spPr bwMode="auto">
          <a:xfrm>
            <a:off x="10848891" y="5821763"/>
            <a:ext cx="1075631" cy="8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B1E7C82-46DA-46B6-BB0F-C68CFCAA6300}"/>
              </a:ext>
            </a:extLst>
          </p:cNvPr>
          <p:cNvGrpSpPr/>
          <p:nvPr/>
        </p:nvGrpSpPr>
        <p:grpSpPr>
          <a:xfrm>
            <a:off x="2146434" y="250257"/>
            <a:ext cx="7702152" cy="6134501"/>
            <a:chOff x="2146434" y="250257"/>
            <a:chExt cx="7702152" cy="613450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30F1849-FF9C-46AE-8B43-39A9DC44767A}"/>
                </a:ext>
              </a:extLst>
            </p:cNvPr>
            <p:cNvGrpSpPr/>
            <p:nvPr/>
          </p:nvGrpSpPr>
          <p:grpSpPr>
            <a:xfrm>
              <a:off x="2146434" y="250257"/>
              <a:ext cx="7417886" cy="6134501"/>
              <a:chOff x="2146434" y="250257"/>
              <a:chExt cx="7417886" cy="613450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10C4CE8-0FA1-412C-A48C-00FE93138AAB}"/>
                  </a:ext>
                </a:extLst>
              </p:cNvPr>
              <p:cNvGrpSpPr/>
              <p:nvPr/>
            </p:nvGrpSpPr>
            <p:grpSpPr>
              <a:xfrm>
                <a:off x="2627680" y="473243"/>
                <a:ext cx="6936640" cy="5911515"/>
                <a:chOff x="3498576" y="1612332"/>
                <a:chExt cx="4447442" cy="3790181"/>
              </a:xfrm>
            </p:grpSpPr>
            <p:pic>
              <p:nvPicPr>
                <p:cNvPr id="5" name="Picture 4" descr="A close up of an animal&#10;&#10;Description automatically generated">
                  <a:extLst>
                    <a:ext uri="{FF2B5EF4-FFF2-40B4-BE49-F238E27FC236}">
                      <a16:creationId xmlns:a16="http://schemas.microsoft.com/office/drawing/2014/main" id="{C77B7813-9A6B-471B-B3FF-F00998F9CF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24" t="17664" r="87667" b="19646"/>
                <a:stretch/>
              </p:blipFill>
              <p:spPr>
                <a:xfrm>
                  <a:off x="3498850" y="1613375"/>
                  <a:ext cx="412750" cy="3492501"/>
                </a:xfrm>
                <a:prstGeom prst="rect">
                  <a:avLst/>
                </a:prstGeom>
              </p:spPr>
            </p:pic>
            <p:pic>
              <p:nvPicPr>
                <p:cNvPr id="8" name="Picture 7" descr="A close up of an animal&#10;&#10;Description automatically generated">
                  <a:extLst>
                    <a:ext uri="{FF2B5EF4-FFF2-40B4-BE49-F238E27FC236}">
                      <a16:creationId xmlns:a16="http://schemas.microsoft.com/office/drawing/2014/main" id="{510284BC-3939-4398-A543-813B73841D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166" t="81084" r="26206" b="13592"/>
                <a:stretch/>
              </p:blipFill>
              <p:spPr>
                <a:xfrm>
                  <a:off x="3911600" y="5105876"/>
                  <a:ext cx="3600450" cy="296637"/>
                </a:xfrm>
                <a:prstGeom prst="rect">
                  <a:avLst/>
                </a:prstGeom>
              </p:spPr>
            </p:pic>
            <p:pic>
              <p:nvPicPr>
                <p:cNvPr id="9" name="Picture 8" descr="A close up of an animal&#10;&#10;Description automatically generated">
                  <a:extLst>
                    <a:ext uri="{FF2B5EF4-FFF2-40B4-BE49-F238E27FC236}">
                      <a16:creationId xmlns:a16="http://schemas.microsoft.com/office/drawing/2014/main" id="{4650228E-3497-4A82-9064-8E8F270C1B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160" t="18769" r="17512" b="19339"/>
                <a:stretch/>
              </p:blipFill>
              <p:spPr>
                <a:xfrm>
                  <a:off x="4013200" y="1617708"/>
                  <a:ext cx="3932818" cy="3461135"/>
                </a:xfrm>
                <a:prstGeom prst="rect">
                  <a:avLst/>
                </a:prstGeom>
              </p:spPr>
            </p:pic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3BD3298-00B1-4FC1-A45A-0D0760B8C2D3}"/>
                    </a:ext>
                  </a:extLst>
                </p:cNvPr>
                <p:cNvSpPr/>
                <p:nvPr/>
              </p:nvSpPr>
              <p:spPr>
                <a:xfrm>
                  <a:off x="3498850" y="1613374"/>
                  <a:ext cx="3994944" cy="866424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112CB6F-81E4-48F7-A776-9471DB9F136F}"/>
                    </a:ext>
                  </a:extLst>
                </p:cNvPr>
                <p:cNvSpPr/>
                <p:nvPr/>
              </p:nvSpPr>
              <p:spPr>
                <a:xfrm>
                  <a:off x="3498850" y="2480923"/>
                  <a:ext cx="3994944" cy="866424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3E23644-346E-4C2E-A375-EF42CF367FB5}"/>
                    </a:ext>
                  </a:extLst>
                </p:cNvPr>
                <p:cNvSpPr/>
                <p:nvPr/>
              </p:nvSpPr>
              <p:spPr>
                <a:xfrm>
                  <a:off x="3498850" y="3347347"/>
                  <a:ext cx="3994944" cy="866424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C166427-E8FC-4E3A-A3A5-85DA3E9B8967}"/>
                    </a:ext>
                  </a:extLst>
                </p:cNvPr>
                <p:cNvSpPr/>
                <p:nvPr/>
              </p:nvSpPr>
              <p:spPr>
                <a:xfrm>
                  <a:off x="3498850" y="4217227"/>
                  <a:ext cx="3994944" cy="862968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20DA8A2-3E4C-4A72-A516-F809CD4E1D7E}"/>
                    </a:ext>
                  </a:extLst>
                </p:cNvPr>
                <p:cNvSpPr/>
                <p:nvPr/>
              </p:nvSpPr>
              <p:spPr>
                <a:xfrm>
                  <a:off x="3498850" y="1612332"/>
                  <a:ext cx="520928" cy="866424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71CF7E8-60E4-4B71-AA5C-25911B780042}"/>
                    </a:ext>
                  </a:extLst>
                </p:cNvPr>
                <p:cNvSpPr/>
                <p:nvPr/>
              </p:nvSpPr>
              <p:spPr>
                <a:xfrm>
                  <a:off x="3498713" y="2482047"/>
                  <a:ext cx="520928" cy="866424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6ED3E4F-E32B-40B6-A40F-12CB21C1E6D4}"/>
                    </a:ext>
                  </a:extLst>
                </p:cNvPr>
                <p:cNvSpPr/>
                <p:nvPr/>
              </p:nvSpPr>
              <p:spPr>
                <a:xfrm>
                  <a:off x="3498576" y="3348470"/>
                  <a:ext cx="520928" cy="866424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F88ACED-AA1C-4AF3-8502-46FCA82A89C5}"/>
                    </a:ext>
                  </a:extLst>
                </p:cNvPr>
                <p:cNvSpPr/>
                <p:nvPr/>
              </p:nvSpPr>
              <p:spPr>
                <a:xfrm>
                  <a:off x="3501134" y="4212420"/>
                  <a:ext cx="520928" cy="866424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5780FFD2-451A-42F2-A1C0-9A6CF6E211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6221"/>
              <a:stretch/>
            </p:blipFill>
            <p:spPr>
              <a:xfrm>
                <a:off x="2146434" y="250257"/>
                <a:ext cx="326488" cy="6134501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ED5BC5-F532-4AAB-A462-CFFF9042703A}"/>
                </a:ext>
              </a:extLst>
            </p:cNvPr>
            <p:cNvSpPr txBox="1"/>
            <p:nvPr/>
          </p:nvSpPr>
          <p:spPr>
            <a:xfrm rot="16200000">
              <a:off x="9252749" y="3067677"/>
              <a:ext cx="9300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percentile (</a:t>
              </a:r>
              <a:r>
                <a:rPr lang="en-GB" sz="1100" i="1" dirty="0"/>
                <a:t>r</a:t>
              </a:r>
              <a:r>
                <a:rPr lang="en-GB" sz="11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4502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3.bp.blogspot.com/-2ZgU0NNjvdc/WpkzyEx1uiI/AAAAAAAAJvA/gzDzmNDYzRMkdx41pu7aPVphab6vv3WzgCLcBGAs/s1600/unnamed.jpg">
            <a:extLst>
              <a:ext uri="{FF2B5EF4-FFF2-40B4-BE49-F238E27FC236}">
                <a16:creationId xmlns:a16="http://schemas.microsoft.com/office/drawing/2014/main" id="{A6158F1D-4B42-8A44-AB59-C6BEE3D564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04" b="47435"/>
          <a:stretch/>
        </p:blipFill>
        <p:spPr bwMode="auto">
          <a:xfrm>
            <a:off x="10848891" y="5821763"/>
            <a:ext cx="1075631" cy="8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99E5042-1E89-4AC8-A7E4-6C7BB2BD4CAE}"/>
              </a:ext>
            </a:extLst>
          </p:cNvPr>
          <p:cNvGrpSpPr/>
          <p:nvPr/>
        </p:nvGrpSpPr>
        <p:grpSpPr>
          <a:xfrm>
            <a:off x="2841420" y="2913604"/>
            <a:ext cx="6639791" cy="3076738"/>
            <a:chOff x="2841420" y="2913604"/>
            <a:chExt cx="6639791" cy="307673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6757953F-AE62-C842-A87E-16989DC0C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41420" y="2913604"/>
              <a:ext cx="6639791" cy="2765564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30EF045-EB1F-0E4C-BCF0-7E99FD8F5EA9}"/>
                </a:ext>
              </a:extLst>
            </p:cNvPr>
            <p:cNvSpPr txBox="1"/>
            <p:nvPr/>
          </p:nvSpPr>
          <p:spPr>
            <a:xfrm>
              <a:off x="7492201" y="5713343"/>
              <a:ext cx="19786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rgbClr val="1BA3E0"/>
                  </a:solidFill>
                </a:rPr>
                <a:t>Ghio</a:t>
              </a:r>
              <a:r>
                <a:rPr lang="en-US" sz="1200" dirty="0">
                  <a:solidFill>
                    <a:srgbClr val="1BA3E0"/>
                  </a:solidFill>
                </a:rPr>
                <a:t> et al. 2016 Neuroimage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F99D44C-8B1F-4238-B9D9-E314C67DEB54}"/>
              </a:ext>
            </a:extLst>
          </p:cNvPr>
          <p:cNvGrpSpPr/>
          <p:nvPr/>
        </p:nvGrpSpPr>
        <p:grpSpPr>
          <a:xfrm>
            <a:off x="1869870" y="1233336"/>
            <a:ext cx="7883404" cy="707886"/>
            <a:chOff x="1869870" y="1233336"/>
            <a:chExt cx="7883404" cy="707886"/>
          </a:xfrm>
        </p:grpSpPr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1EAE10DA-5111-3243-A6BC-97D2DD2AAD10}"/>
                </a:ext>
              </a:extLst>
            </p:cNvPr>
            <p:cNvSpPr txBox="1"/>
            <p:nvPr/>
          </p:nvSpPr>
          <p:spPr>
            <a:xfrm>
              <a:off x="1999035" y="1233336"/>
              <a:ext cx="77542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43951"/>
                  </a:solidFill>
                </a:rPr>
                <a:t>Previous work assessed the neural representations of </a:t>
              </a:r>
              <a:r>
                <a:rPr lang="en-US" sz="2000" dirty="0">
                  <a:solidFill>
                    <a:srgbClr val="1BA3E0"/>
                  </a:solidFill>
                </a:rPr>
                <a:t>concrete </a:t>
              </a:r>
              <a:r>
                <a:rPr lang="en-US" sz="2000" dirty="0">
                  <a:solidFill>
                    <a:srgbClr val="043951"/>
                  </a:solidFill>
                </a:rPr>
                <a:t>concepts</a:t>
              </a:r>
              <a:r>
                <a:rPr lang="en-US" sz="2000" dirty="0">
                  <a:solidFill>
                    <a:srgbClr val="1BA3E0"/>
                  </a:solidFill>
                </a:rPr>
                <a:t> </a:t>
              </a:r>
            </a:p>
            <a:p>
              <a:r>
                <a:rPr lang="en-US" sz="2000" dirty="0">
                  <a:solidFill>
                    <a:srgbClr val="043951"/>
                  </a:solidFill>
                </a:rPr>
                <a:t>(e.g. animals or tools)</a:t>
              </a:r>
            </a:p>
          </p:txBody>
        </p:sp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8D3FB304-6162-594F-B9A6-163CFEC87252}"/>
                </a:ext>
              </a:extLst>
            </p:cNvPr>
            <p:cNvSpPr/>
            <p:nvPr/>
          </p:nvSpPr>
          <p:spPr>
            <a:xfrm>
              <a:off x="1869870" y="1368809"/>
              <a:ext cx="129165" cy="129165"/>
            </a:xfrm>
            <a:prstGeom prst="ellipse">
              <a:avLst/>
            </a:prstGeom>
            <a:noFill/>
            <a:ln w="38100">
              <a:solidFill>
                <a:srgbClr val="1BA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AE4FCE2-5B7A-47CA-A1B9-6E6D10AF4DD3}"/>
              </a:ext>
            </a:extLst>
          </p:cNvPr>
          <p:cNvGrpSpPr/>
          <p:nvPr/>
        </p:nvGrpSpPr>
        <p:grpSpPr>
          <a:xfrm>
            <a:off x="1869870" y="2202321"/>
            <a:ext cx="7142816" cy="400110"/>
            <a:chOff x="1869870" y="2202321"/>
            <a:chExt cx="7142816" cy="400110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257A7A2C-6AA1-5F4B-AF7F-DAAFD090A962}"/>
                </a:ext>
              </a:extLst>
            </p:cNvPr>
            <p:cNvSpPr txBox="1"/>
            <p:nvPr/>
          </p:nvSpPr>
          <p:spPr>
            <a:xfrm>
              <a:off x="1999035" y="2202321"/>
              <a:ext cx="7013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43951"/>
                  </a:solidFill>
                </a:rPr>
                <a:t>Few studies using </a:t>
              </a:r>
              <a:r>
                <a:rPr lang="en-US" sz="2000" dirty="0">
                  <a:solidFill>
                    <a:srgbClr val="1BA3E0"/>
                  </a:solidFill>
                </a:rPr>
                <a:t>abstract </a:t>
              </a:r>
              <a:r>
                <a:rPr lang="en-US" sz="2000" dirty="0">
                  <a:solidFill>
                    <a:srgbClr val="043951"/>
                  </a:solidFill>
                </a:rPr>
                <a:t>concepts</a:t>
              </a:r>
              <a:r>
                <a:rPr lang="en-US" sz="2000" dirty="0">
                  <a:solidFill>
                    <a:srgbClr val="1BA3E0"/>
                  </a:solidFill>
                </a:rPr>
                <a:t> </a:t>
              </a:r>
              <a:r>
                <a:rPr lang="en-US" sz="2000" dirty="0">
                  <a:solidFill>
                    <a:srgbClr val="043951"/>
                  </a:solidFill>
                </a:rPr>
                <a:t>(e.g. mathematical or mental)</a:t>
              </a:r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934B60F5-5384-474B-89DA-B62A161CC03C}"/>
                </a:ext>
              </a:extLst>
            </p:cNvPr>
            <p:cNvSpPr/>
            <p:nvPr/>
          </p:nvSpPr>
          <p:spPr>
            <a:xfrm>
              <a:off x="1869870" y="2336594"/>
              <a:ext cx="129165" cy="129165"/>
            </a:xfrm>
            <a:prstGeom prst="ellipse">
              <a:avLst/>
            </a:prstGeom>
            <a:noFill/>
            <a:ln w="38100">
              <a:solidFill>
                <a:srgbClr val="1BA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04760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anal\AppData\Local\JASP\temp\clipboard\resources\0\_10.png">
            <a:extLst>
              <a:ext uri="{FF2B5EF4-FFF2-40B4-BE49-F238E27FC236}">
                <a16:creationId xmlns:a16="http://schemas.microsoft.com/office/drawing/2014/main" id="{280A3C4A-A284-4DC2-A5D7-5FAF7A834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7"/>
          <a:stretch/>
        </p:blipFill>
        <p:spPr bwMode="auto">
          <a:xfrm>
            <a:off x="7616844" y="3287529"/>
            <a:ext cx="3462087" cy="249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AA07FB74-FF85-4CE0-8AFB-0FCDE4C83FEC}"/>
              </a:ext>
            </a:extLst>
          </p:cNvPr>
          <p:cNvGrpSpPr/>
          <p:nvPr/>
        </p:nvGrpSpPr>
        <p:grpSpPr>
          <a:xfrm>
            <a:off x="375445" y="1014358"/>
            <a:ext cx="6985660" cy="5843642"/>
            <a:chOff x="375445" y="1014358"/>
            <a:chExt cx="6985660" cy="584364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E4623DA-AAB8-4994-AD97-03D096BD8255}"/>
                </a:ext>
              </a:extLst>
            </p:cNvPr>
            <p:cNvGrpSpPr/>
            <p:nvPr/>
          </p:nvGrpSpPr>
          <p:grpSpPr>
            <a:xfrm>
              <a:off x="375445" y="1014358"/>
              <a:ext cx="6985660" cy="5843642"/>
              <a:chOff x="960978" y="1014358"/>
              <a:chExt cx="6985660" cy="5843642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53F9652-E1DF-4C26-8DF4-E13DECB2D0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974"/>
              <a:stretch/>
            </p:blipFill>
            <p:spPr>
              <a:xfrm>
                <a:off x="960978" y="1286933"/>
                <a:ext cx="979790" cy="5571067"/>
              </a:xfrm>
              <a:prstGeom prst="rect">
                <a:avLst/>
              </a:prstGeom>
            </p:spPr>
          </p:pic>
          <p:pic>
            <p:nvPicPr>
              <p:cNvPr id="20" name="Picture 19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E2BB6DE7-C422-47DC-941D-A1A22F86CA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38" b="10103"/>
              <a:stretch/>
            </p:blipFill>
            <p:spPr>
              <a:xfrm>
                <a:off x="2015408" y="1014358"/>
                <a:ext cx="5931230" cy="4546342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C8FE3FE-4F7A-4C9D-B0BF-EC37787690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" t="76900" r="8100"/>
              <a:stretch/>
            </p:blipFill>
            <p:spPr>
              <a:xfrm>
                <a:off x="960978" y="5571067"/>
                <a:ext cx="6419536" cy="1286932"/>
              </a:xfrm>
              <a:prstGeom prst="rect">
                <a:avLst/>
              </a:prstGeom>
            </p:spPr>
          </p:pic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7C70577-2B52-4AC7-97F5-BED996E8F956}"/>
                </a:ext>
              </a:extLst>
            </p:cNvPr>
            <p:cNvCxnSpPr>
              <a:cxnSpLocks/>
            </p:cNvCxnSpPr>
            <p:nvPr/>
          </p:nvCxnSpPr>
          <p:spPr>
            <a:xfrm>
              <a:off x="1471616" y="4866881"/>
              <a:ext cx="5194518" cy="0"/>
            </a:xfrm>
            <a:prstGeom prst="line">
              <a:avLst/>
            </a:prstGeom>
            <a:ln w="28575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D253AED-2E4E-4686-A8AE-FB0AEE8E4759}"/>
              </a:ext>
            </a:extLst>
          </p:cNvPr>
          <p:cNvGrpSpPr/>
          <p:nvPr/>
        </p:nvGrpSpPr>
        <p:grpSpPr>
          <a:xfrm>
            <a:off x="1675346" y="8413"/>
            <a:ext cx="4757895" cy="1549531"/>
            <a:chOff x="2260879" y="56539"/>
            <a:chExt cx="4757895" cy="154953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5B49437-8D27-46F9-944A-222231F01D44}"/>
                </a:ext>
              </a:extLst>
            </p:cNvPr>
            <p:cNvGrpSpPr/>
            <p:nvPr/>
          </p:nvGrpSpPr>
          <p:grpSpPr>
            <a:xfrm>
              <a:off x="2260879" y="56539"/>
              <a:ext cx="4757895" cy="1549531"/>
              <a:chOff x="2260879" y="417484"/>
              <a:chExt cx="4757895" cy="1549531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BDD8C0D-C165-4A4A-8C4C-97E257D8336B}"/>
                  </a:ext>
                </a:extLst>
              </p:cNvPr>
              <p:cNvSpPr txBox="1"/>
              <p:nvPr/>
            </p:nvSpPr>
            <p:spPr>
              <a:xfrm>
                <a:off x="4374368" y="417484"/>
                <a:ext cx="530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***</a:t>
                </a: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3EFC6E8-CB7F-41DF-B189-FD0AAC8F8612}"/>
                  </a:ext>
                </a:extLst>
              </p:cNvPr>
              <p:cNvGrpSpPr/>
              <p:nvPr/>
            </p:nvGrpSpPr>
            <p:grpSpPr>
              <a:xfrm>
                <a:off x="2260879" y="703385"/>
                <a:ext cx="4757895" cy="83431"/>
                <a:chOff x="2260879" y="984738"/>
                <a:chExt cx="4757895" cy="83431"/>
              </a:xfrm>
            </p:grpSpPr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CF43CE98-14B0-4229-BD48-854A6B8C8A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0879" y="984738"/>
                  <a:ext cx="4757895" cy="0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B73974C5-BD87-4982-A5BC-CDB4A1C036D1}"/>
                    </a:ext>
                  </a:extLst>
                </p:cNvPr>
                <p:cNvCxnSpPr/>
                <p:nvPr/>
              </p:nvCxnSpPr>
              <p:spPr>
                <a:xfrm>
                  <a:off x="2265641" y="984738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FBB0BF1E-A9CF-4BF6-B6C7-ACA1A0FE392C}"/>
                    </a:ext>
                  </a:extLst>
                </p:cNvPr>
                <p:cNvCxnSpPr/>
                <p:nvPr/>
              </p:nvCxnSpPr>
              <p:spPr>
                <a:xfrm>
                  <a:off x="2855407" y="984738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C957C042-0DA6-4F68-8F9C-28B2CCC2C8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9935" y="984738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84F6BAB-600C-478D-85D8-B82F3ECB48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4414" y="984738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1FFCDB4-6C84-4C97-87B0-E55363B5F7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9825" y="984738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D40B6787-0232-4576-892E-4FA2F09693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34352" y="984738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36C9AB1A-EB01-4A14-A6CC-02FB0C3743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28430" y="984738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79139403-BF75-43C3-9BB6-CD417D65AC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4012" y="984738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E96E245-AD6B-450C-8D98-F4DF68A01258}"/>
                  </a:ext>
                </a:extLst>
              </p:cNvPr>
              <p:cNvGrpSpPr/>
              <p:nvPr/>
            </p:nvGrpSpPr>
            <p:grpSpPr>
              <a:xfrm>
                <a:off x="2855407" y="893211"/>
                <a:ext cx="4163367" cy="83431"/>
                <a:chOff x="2855407" y="984738"/>
                <a:chExt cx="4163367" cy="83431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A7561208-F829-4ED7-A9B6-3E5EA0CA2E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55407" y="984738"/>
                  <a:ext cx="4163367" cy="0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744145E3-56FF-4CD5-BA38-EF22B03A5594}"/>
                    </a:ext>
                  </a:extLst>
                </p:cNvPr>
                <p:cNvCxnSpPr/>
                <p:nvPr/>
              </p:nvCxnSpPr>
              <p:spPr>
                <a:xfrm>
                  <a:off x="2855407" y="984738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C44933C8-ECD9-4BDF-9E83-69C15805FD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4414" y="984738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7B52E677-C342-4683-A85E-12A55C0E7E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28430" y="984738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10DAFE91-CB41-4E05-832E-CF5E1AEF4D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4012" y="984738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6D40B15-763B-4433-9F97-BF0AF445526D}"/>
                  </a:ext>
                </a:extLst>
              </p:cNvPr>
              <p:cNvGrpSpPr/>
              <p:nvPr/>
            </p:nvGrpSpPr>
            <p:grpSpPr>
              <a:xfrm>
                <a:off x="3449935" y="1083037"/>
                <a:ext cx="3568839" cy="83431"/>
                <a:chOff x="3449935" y="984738"/>
                <a:chExt cx="3568839" cy="83431"/>
              </a:xfrm>
            </p:grpSpPr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69E0F4E2-8358-49E2-8150-EAC758388A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9935" y="984738"/>
                  <a:ext cx="3568839" cy="0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830E282-CBAF-42BB-B56B-903315CF21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9935" y="984738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851D9C22-E244-42DE-968E-58E26C0EED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4414" y="984738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6FD69D02-9508-4847-A726-B830E50861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28430" y="984738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C80C5DF-D209-44C0-9E35-E3D64A165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4012" y="984738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14C6E48-F608-4E33-8286-9A17F890FEB8}"/>
                  </a:ext>
                </a:extLst>
              </p:cNvPr>
              <p:cNvGrpSpPr/>
              <p:nvPr/>
            </p:nvGrpSpPr>
            <p:grpSpPr>
              <a:xfrm>
                <a:off x="5224828" y="1482025"/>
                <a:ext cx="1784422" cy="83431"/>
                <a:chOff x="5229590" y="1193900"/>
                <a:chExt cx="1784422" cy="83431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07626E62-116A-41AD-9E17-82AF8E4155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29590" y="1193900"/>
                  <a:ext cx="1784422" cy="0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833907B7-F73C-45A5-9FD9-430B9A3391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29590" y="1193900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D0691FAE-B4D3-4D76-9F99-CFAECEA028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09250" y="1193900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ED8600B-DA87-4BD5-B0F8-40B70BB82EF0}"/>
                  </a:ext>
                </a:extLst>
              </p:cNvPr>
              <p:cNvGrpSpPr/>
              <p:nvPr/>
            </p:nvGrpSpPr>
            <p:grpSpPr>
              <a:xfrm>
                <a:off x="6438860" y="1883584"/>
                <a:ext cx="575152" cy="83431"/>
                <a:chOff x="6443622" y="1411309"/>
                <a:chExt cx="575152" cy="83431"/>
              </a:xfrm>
            </p:grpSpPr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B0F84704-4625-451A-9B14-A283DEF641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43622" y="1411309"/>
                  <a:ext cx="575152" cy="0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6E91AA26-149A-4E57-BD86-02AF3AFA99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4012" y="1411309"/>
                  <a:ext cx="0" cy="83431"/>
                </a:xfrm>
                <a:prstGeom prst="line">
                  <a:avLst/>
                </a:prstGeom>
                <a:ln w="1270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CF132C3-0561-4DB0-8D7C-5E0464A59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8860" y="1883584"/>
                <a:ext cx="0" cy="83431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61B7A04-2563-4141-BECE-126799BA6F36}"/>
                </a:ext>
              </a:extLst>
            </p:cNvPr>
            <p:cNvCxnSpPr>
              <a:cxnSpLocks/>
            </p:cNvCxnSpPr>
            <p:nvPr/>
          </p:nvCxnSpPr>
          <p:spPr>
            <a:xfrm>
              <a:off x="4034414" y="919093"/>
              <a:ext cx="1794465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3836E86-7DE8-473E-89FF-4CAB3F75F468}"/>
                </a:ext>
              </a:extLst>
            </p:cNvPr>
            <p:cNvCxnSpPr>
              <a:cxnSpLocks/>
            </p:cNvCxnSpPr>
            <p:nvPr/>
          </p:nvCxnSpPr>
          <p:spPr>
            <a:xfrm>
              <a:off x="4034414" y="919093"/>
              <a:ext cx="0" cy="83431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7FA1E5B-BF75-4721-973E-1CB8F79B7FA9}"/>
                </a:ext>
              </a:extLst>
            </p:cNvPr>
            <p:cNvCxnSpPr>
              <a:cxnSpLocks/>
            </p:cNvCxnSpPr>
            <p:nvPr/>
          </p:nvCxnSpPr>
          <p:spPr>
            <a:xfrm>
              <a:off x="4639825" y="919093"/>
              <a:ext cx="0" cy="83431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12262B1-1518-412A-858B-7C77D575E936}"/>
                </a:ext>
              </a:extLst>
            </p:cNvPr>
            <p:cNvCxnSpPr>
              <a:cxnSpLocks/>
            </p:cNvCxnSpPr>
            <p:nvPr/>
          </p:nvCxnSpPr>
          <p:spPr>
            <a:xfrm>
              <a:off x="5234352" y="919093"/>
              <a:ext cx="0" cy="83431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0B46593-A5FB-4D90-901D-FD0973E0C3F9}"/>
                </a:ext>
              </a:extLst>
            </p:cNvPr>
            <p:cNvCxnSpPr>
              <a:cxnSpLocks/>
            </p:cNvCxnSpPr>
            <p:nvPr/>
          </p:nvCxnSpPr>
          <p:spPr>
            <a:xfrm>
              <a:off x="5828879" y="919093"/>
              <a:ext cx="0" cy="83431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4785A46-7B24-402A-A3FF-B3C6B0D00691}"/>
                </a:ext>
              </a:extLst>
            </p:cNvPr>
            <p:cNvCxnSpPr>
              <a:cxnSpLocks/>
            </p:cNvCxnSpPr>
            <p:nvPr/>
          </p:nvCxnSpPr>
          <p:spPr>
            <a:xfrm>
              <a:off x="5828879" y="1327833"/>
              <a:ext cx="11826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BCB4033-CFD0-4E82-BC76-917445439E5C}"/>
                </a:ext>
              </a:extLst>
            </p:cNvPr>
            <p:cNvCxnSpPr>
              <a:cxnSpLocks/>
            </p:cNvCxnSpPr>
            <p:nvPr/>
          </p:nvCxnSpPr>
          <p:spPr>
            <a:xfrm>
              <a:off x="7006758" y="1327833"/>
              <a:ext cx="0" cy="83431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12F79E6-3895-4C38-9D2B-858FEBFCC12C}"/>
                </a:ext>
              </a:extLst>
            </p:cNvPr>
            <p:cNvCxnSpPr>
              <a:cxnSpLocks/>
            </p:cNvCxnSpPr>
            <p:nvPr/>
          </p:nvCxnSpPr>
          <p:spPr>
            <a:xfrm>
              <a:off x="5828879" y="1324622"/>
              <a:ext cx="0" cy="83431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B248D541-6507-4E86-ACC8-25B93835C174}"/>
              </a:ext>
            </a:extLst>
          </p:cNvPr>
          <p:cNvGraphicFramePr>
            <a:graphicFrameLocks noGrp="1"/>
          </p:cNvGraphicFramePr>
          <p:nvPr/>
        </p:nvGraphicFramePr>
        <p:xfrm>
          <a:off x="7091757" y="1659018"/>
          <a:ext cx="4512263" cy="131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464">
                  <a:extLst>
                    <a:ext uri="{9D8B030D-6E8A-4147-A177-3AD203B41FA5}">
                      <a16:colId xmlns:a16="http://schemas.microsoft.com/office/drawing/2014/main" val="3684725096"/>
                    </a:ext>
                  </a:extLst>
                </a:gridCol>
                <a:gridCol w="689810">
                  <a:extLst>
                    <a:ext uri="{9D8B030D-6E8A-4147-A177-3AD203B41FA5}">
                      <a16:colId xmlns:a16="http://schemas.microsoft.com/office/drawing/2014/main" val="3927936397"/>
                    </a:ext>
                  </a:extLst>
                </a:gridCol>
                <a:gridCol w="585537">
                  <a:extLst>
                    <a:ext uri="{9D8B030D-6E8A-4147-A177-3AD203B41FA5}">
                      <a16:colId xmlns:a16="http://schemas.microsoft.com/office/drawing/2014/main" val="3692561101"/>
                    </a:ext>
                  </a:extLst>
                </a:gridCol>
                <a:gridCol w="577516">
                  <a:extLst>
                    <a:ext uri="{9D8B030D-6E8A-4147-A177-3AD203B41FA5}">
                      <a16:colId xmlns:a16="http://schemas.microsoft.com/office/drawing/2014/main" val="2735485357"/>
                    </a:ext>
                  </a:extLst>
                </a:gridCol>
                <a:gridCol w="561474">
                  <a:extLst>
                    <a:ext uri="{9D8B030D-6E8A-4147-A177-3AD203B41FA5}">
                      <a16:colId xmlns:a16="http://schemas.microsoft.com/office/drawing/2014/main" val="2652771846"/>
                    </a:ext>
                  </a:extLst>
                </a:gridCol>
                <a:gridCol w="553452">
                  <a:extLst>
                    <a:ext uri="{9D8B030D-6E8A-4147-A177-3AD203B41FA5}">
                      <a16:colId xmlns:a16="http://schemas.microsoft.com/office/drawing/2014/main" val="1536064013"/>
                    </a:ext>
                  </a:extLst>
                </a:gridCol>
                <a:gridCol w="551010">
                  <a:extLst>
                    <a:ext uri="{9D8B030D-6E8A-4147-A177-3AD203B41FA5}">
                      <a16:colId xmlns:a16="http://schemas.microsoft.com/office/drawing/2014/main" val="3759717257"/>
                    </a:ext>
                  </a:extLst>
                </a:gridCol>
              </a:tblGrid>
              <a:tr h="198264"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 of Squares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df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 Square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η²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805092"/>
                  </a:ext>
                </a:extLst>
              </a:tr>
              <a:tr h="198264">
                <a:tc>
                  <a:txBody>
                    <a:bodyPr/>
                    <a:lstStyle/>
                    <a:p>
                      <a:r>
                        <a:rPr lang="es-ES" sz="1000" dirty="0"/>
                        <a:t>ROI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0.289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4.495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0.064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39.395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&lt; .001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0.576</a:t>
                      </a:r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409636"/>
                  </a:ext>
                </a:extLst>
              </a:tr>
              <a:tr h="198264">
                <a:tc>
                  <a:txBody>
                    <a:bodyPr/>
                    <a:lstStyle/>
                    <a:p>
                      <a:r>
                        <a:rPr lang="es-ES" sz="1000" dirty="0"/>
                        <a:t>CLASS</a:t>
                      </a:r>
                    </a:p>
                  </a:txBody>
                  <a:tcPr marL="48887" marR="48887" marT="24444" marB="2444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0.034</a:t>
                      </a:r>
                    </a:p>
                  </a:txBody>
                  <a:tcPr marL="48887" marR="48887" marT="24444" marB="2444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1.000</a:t>
                      </a:r>
                    </a:p>
                  </a:txBody>
                  <a:tcPr marL="48887" marR="48887" marT="24444" marB="2444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0.034</a:t>
                      </a:r>
                    </a:p>
                  </a:txBody>
                  <a:tcPr marL="48887" marR="48887" marT="24444" marB="2444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7.801</a:t>
                      </a:r>
                    </a:p>
                  </a:txBody>
                  <a:tcPr marL="48887" marR="48887" marT="24444" marB="2444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0.009</a:t>
                      </a:r>
                    </a:p>
                  </a:txBody>
                  <a:tcPr marL="48887" marR="48887" marT="24444" marB="2444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0.212</a:t>
                      </a:r>
                    </a:p>
                  </a:txBody>
                  <a:tcPr marL="48887" marR="48887" marT="24444" marB="2444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609471"/>
                  </a:ext>
                </a:extLst>
              </a:tr>
              <a:tr h="198264">
                <a:tc>
                  <a:txBody>
                    <a:bodyPr/>
                    <a:lstStyle/>
                    <a:p>
                      <a:r>
                        <a:rPr lang="es-ES" sz="1000" dirty="0"/>
                        <a:t>ROI * CLASS</a:t>
                      </a:r>
                    </a:p>
                  </a:txBody>
                  <a:tcPr marL="48887" marR="48887" marT="24444" marB="244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0.037</a:t>
                      </a:r>
                    </a:p>
                  </a:txBody>
                  <a:tcPr marL="48887" marR="48887" marT="24444" marB="244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5.699</a:t>
                      </a:r>
                    </a:p>
                  </a:txBody>
                  <a:tcPr marL="48887" marR="48887" marT="24444" marB="244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0.006</a:t>
                      </a:r>
                    </a:p>
                  </a:txBody>
                  <a:tcPr marL="48887" marR="48887" marT="24444" marB="244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7.640</a:t>
                      </a:r>
                    </a:p>
                  </a:txBody>
                  <a:tcPr marL="48887" marR="48887" marT="24444" marB="244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dirty="0"/>
                        <a:t>&lt; .001</a:t>
                      </a:r>
                    </a:p>
                    <a:p>
                      <a:endParaRPr lang="es-ES" sz="1000" dirty="0"/>
                    </a:p>
                  </a:txBody>
                  <a:tcPr marL="48887" marR="48887" marT="24444" marB="244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0.209</a:t>
                      </a:r>
                    </a:p>
                  </a:txBody>
                  <a:tcPr marL="48887" marR="48887" marT="24444" marB="2444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837233"/>
                  </a:ext>
                </a:extLst>
              </a:tr>
              <a:tr h="198264"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 marL="48887" marR="48887" marT="24444" marB="2444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452148"/>
                  </a:ext>
                </a:extLst>
              </a:tr>
            </a:tbl>
          </a:graphicData>
        </a:graphic>
      </p:graphicFrame>
      <p:sp>
        <p:nvSpPr>
          <p:cNvPr id="94" name="TextBox 93">
            <a:extLst>
              <a:ext uri="{FF2B5EF4-FFF2-40B4-BE49-F238E27FC236}">
                <a16:creationId xmlns:a16="http://schemas.microsoft.com/office/drawing/2014/main" id="{FFAB6FFD-BB46-49A6-989A-237BDAD122F7}"/>
              </a:ext>
            </a:extLst>
          </p:cNvPr>
          <p:cNvSpPr txBox="1"/>
          <p:nvPr/>
        </p:nvSpPr>
        <p:spPr>
          <a:xfrm>
            <a:off x="4977888" y="649903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***</a:t>
            </a:r>
          </a:p>
        </p:txBody>
      </p:sp>
      <p:pic>
        <p:nvPicPr>
          <p:cNvPr id="52" name="Picture 2" descr="https://3.bp.blogspot.com/-2ZgU0NNjvdc/WpkzyEx1uiI/AAAAAAAAJvA/gzDzmNDYzRMkdx41pu7aPVphab6vv3WzgCLcBGAs/s1600/unnamed.jpg">
            <a:extLst>
              <a:ext uri="{FF2B5EF4-FFF2-40B4-BE49-F238E27FC236}">
                <a16:creationId xmlns:a16="http://schemas.microsoft.com/office/drawing/2014/main" id="{D8E320A4-7D33-44C3-B3D5-357BF72EB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04" b="47435"/>
          <a:stretch/>
        </p:blipFill>
        <p:spPr bwMode="auto">
          <a:xfrm>
            <a:off x="10848891" y="5821763"/>
            <a:ext cx="1075631" cy="8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14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2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_portada.jpg                                               0006F013Macintosh HD                   C0F95E5D:">
            <a:extLst>
              <a:ext uri="{FF2B5EF4-FFF2-40B4-BE49-F238E27FC236}">
                <a16:creationId xmlns:a16="http://schemas.microsoft.com/office/drawing/2014/main" id="{59059D78-1F75-B84A-9725-E81224FD9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71" y="247053"/>
            <a:ext cx="2160587" cy="164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A9FB120-8574-7644-97A5-7DFFE8CA0043}"/>
              </a:ext>
            </a:extLst>
          </p:cNvPr>
          <p:cNvSpPr txBox="1"/>
          <p:nvPr/>
        </p:nvSpPr>
        <p:spPr>
          <a:xfrm>
            <a:off x="1578064" y="3951381"/>
            <a:ext cx="1175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43951"/>
                </a:solidFill>
              </a:rPr>
              <a:t>Encoding </a:t>
            </a:r>
            <a:r>
              <a:rPr lang="en-US" sz="2800" dirty="0">
                <a:solidFill>
                  <a:srgbClr val="FFFFFF"/>
                </a:solidFill>
              </a:rPr>
              <a:t>model</a:t>
            </a:r>
            <a:endParaRPr lang="en-US" sz="2800" dirty="0">
              <a:solidFill>
                <a:srgbClr val="043951"/>
              </a:solidFill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57E2D808-46CD-4F96-B6C9-34FD1F65D55E}"/>
              </a:ext>
            </a:extLst>
          </p:cNvPr>
          <p:cNvSpPr txBox="1"/>
          <p:nvPr/>
        </p:nvSpPr>
        <p:spPr>
          <a:xfrm>
            <a:off x="1578064" y="3075057"/>
            <a:ext cx="11756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Further exploratory analyses</a:t>
            </a:r>
          </a:p>
        </p:txBody>
      </p:sp>
    </p:spTree>
    <p:extLst>
      <p:ext uri="{BB962C8B-B14F-4D97-AF65-F5344CB8AC3E}">
        <p14:creationId xmlns:p14="http://schemas.microsoft.com/office/powerpoint/2010/main" val="3576504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5F8E8A9-F22F-4AC8-BEC0-42AF5E9987EB}"/>
              </a:ext>
            </a:extLst>
          </p:cNvPr>
          <p:cNvGrpSpPr/>
          <p:nvPr/>
        </p:nvGrpSpPr>
        <p:grpSpPr>
          <a:xfrm>
            <a:off x="4938861" y="1532130"/>
            <a:ext cx="6985661" cy="4289633"/>
            <a:chOff x="467935" y="1284183"/>
            <a:chExt cx="6985661" cy="428963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EC58FD-CA50-4EF8-91E4-F5663E1BFF01}"/>
                </a:ext>
              </a:extLst>
            </p:cNvPr>
            <p:cNvGrpSpPr/>
            <p:nvPr/>
          </p:nvGrpSpPr>
          <p:grpSpPr>
            <a:xfrm>
              <a:off x="467935" y="1284183"/>
              <a:ext cx="6985661" cy="4289633"/>
              <a:chOff x="542580" y="1312823"/>
              <a:chExt cx="6985661" cy="428963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D4DB0AE-BBFA-4743-81AD-BDA1D7E41E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663" b="47840"/>
              <a:stretch/>
            </p:blipFill>
            <p:spPr>
              <a:xfrm>
                <a:off x="1566863" y="1312823"/>
                <a:ext cx="5961378" cy="2909133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40DC8CE-8F14-4175-B0B4-8C0C470A25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5886"/>
              <a:stretch/>
            </p:blipFill>
            <p:spPr>
              <a:xfrm>
                <a:off x="542580" y="4257548"/>
                <a:ext cx="6985661" cy="1344908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9C507BA-329B-458E-8533-8122B08DDD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92" r="85337" b="44574"/>
              <a:stretch/>
            </p:blipFill>
            <p:spPr>
              <a:xfrm>
                <a:off x="1017038" y="1312823"/>
                <a:ext cx="549825" cy="3091226"/>
              </a:xfrm>
              <a:prstGeom prst="rect">
                <a:avLst/>
              </a:prstGeom>
            </p:spPr>
          </p:pic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2BBA23D-4DE4-4DAC-81C8-8C53365D5C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826" r="93208" b="44573"/>
            <a:stretch/>
          </p:blipFill>
          <p:spPr>
            <a:xfrm>
              <a:off x="467935" y="2004361"/>
              <a:ext cx="474458" cy="1650870"/>
            </a:xfrm>
            <a:prstGeom prst="rect">
              <a:avLst/>
            </a:prstGeom>
          </p:spPr>
        </p:pic>
      </p:grpSp>
      <p:pic>
        <p:nvPicPr>
          <p:cNvPr id="14" name="Picture 2" descr="https://3.bp.blogspot.com/-2ZgU0NNjvdc/WpkzyEx1uiI/AAAAAAAAJvA/gzDzmNDYzRMkdx41pu7aPVphab6vv3WzgCLcBGAs/s1600/unnamed.jpg">
            <a:extLst>
              <a:ext uri="{FF2B5EF4-FFF2-40B4-BE49-F238E27FC236}">
                <a16:creationId xmlns:a16="http://schemas.microsoft.com/office/drawing/2014/main" id="{CF3F4233-5C71-4D2E-83E8-968E6CB657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04" b="47435"/>
          <a:stretch/>
        </p:blipFill>
        <p:spPr bwMode="auto">
          <a:xfrm>
            <a:off x="10848891" y="5821763"/>
            <a:ext cx="1075631" cy="8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ars.els-cdn.com/content/image/1-s2.0-S0959438818301089-gr2_lrg.jpg">
            <a:extLst>
              <a:ext uri="{FF2B5EF4-FFF2-40B4-BE49-F238E27FC236}">
                <a16:creationId xmlns:a16="http://schemas.microsoft.com/office/drawing/2014/main" id="{5DD83475-8744-41BC-9D4D-52E937DA3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" t="355" r="529" b="57938"/>
          <a:stretch/>
        </p:blipFill>
        <p:spPr bwMode="auto">
          <a:xfrm>
            <a:off x="687607" y="3806587"/>
            <a:ext cx="3333750" cy="163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58B58F3-BF2E-4608-822B-814F93056B60}"/>
              </a:ext>
            </a:extLst>
          </p:cNvPr>
          <p:cNvGrpSpPr/>
          <p:nvPr/>
        </p:nvGrpSpPr>
        <p:grpSpPr>
          <a:xfrm>
            <a:off x="762616" y="1539337"/>
            <a:ext cx="3183732" cy="1680286"/>
            <a:chOff x="626269" y="465220"/>
            <a:chExt cx="3183732" cy="1680286"/>
          </a:xfrm>
        </p:grpSpPr>
        <p:pic>
          <p:nvPicPr>
            <p:cNvPr id="7170" name="Picture 2" descr="https://ars.els-cdn.com/content/image/1-s2.0-S0959438818301089-gr1_lrg.jpg">
              <a:extLst>
                <a:ext uri="{FF2B5EF4-FFF2-40B4-BE49-F238E27FC236}">
                  <a16:creationId xmlns:a16="http://schemas.microsoft.com/office/drawing/2014/main" id="{72D27291-E2B2-433E-803E-B4BCEDBB45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" t="1634" r="7218" b="48554"/>
            <a:stretch/>
          </p:blipFill>
          <p:spPr bwMode="auto">
            <a:xfrm>
              <a:off x="626269" y="465220"/>
              <a:ext cx="3107531" cy="1539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A4AB3A-8A70-43F2-BBBB-D57EF1A2ED4E}"/>
                </a:ext>
              </a:extLst>
            </p:cNvPr>
            <p:cNvSpPr/>
            <p:nvPr/>
          </p:nvSpPr>
          <p:spPr>
            <a:xfrm>
              <a:off x="2259806" y="1824038"/>
              <a:ext cx="640557" cy="3214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6D69146-8FDE-4DC2-92A3-EB0D1FA9FD05}"/>
                </a:ext>
              </a:extLst>
            </p:cNvPr>
            <p:cNvSpPr/>
            <p:nvPr/>
          </p:nvSpPr>
          <p:spPr>
            <a:xfrm>
              <a:off x="3017045" y="1595438"/>
              <a:ext cx="792956" cy="4476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0" name="CuadroTexto 7">
            <a:extLst>
              <a:ext uri="{FF2B5EF4-FFF2-40B4-BE49-F238E27FC236}">
                <a16:creationId xmlns:a16="http://schemas.microsoft.com/office/drawing/2014/main" id="{B301C58E-66E5-4599-9D00-5DCA0F702B8D}"/>
              </a:ext>
            </a:extLst>
          </p:cNvPr>
          <p:cNvSpPr txBox="1"/>
          <p:nvPr/>
        </p:nvSpPr>
        <p:spPr>
          <a:xfrm>
            <a:off x="1198146" y="5683263"/>
            <a:ext cx="3333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1BA3E0"/>
                </a:solidFill>
              </a:rPr>
              <a:t>Varoquaux</a:t>
            </a:r>
            <a:r>
              <a:rPr lang="en-US" sz="1200" dirty="0">
                <a:solidFill>
                  <a:srgbClr val="1BA3E0"/>
                </a:solidFill>
              </a:rPr>
              <a:t> &amp; </a:t>
            </a:r>
            <a:r>
              <a:rPr lang="en-US" sz="1200" dirty="0" err="1">
                <a:solidFill>
                  <a:srgbClr val="1BA3E0"/>
                </a:solidFill>
              </a:rPr>
              <a:t>Poldrack</a:t>
            </a:r>
            <a:r>
              <a:rPr lang="en-US" sz="1200" dirty="0">
                <a:solidFill>
                  <a:srgbClr val="1BA3E0"/>
                </a:solidFill>
              </a:rPr>
              <a:t> 2019 </a:t>
            </a:r>
            <a:r>
              <a:rPr lang="en-US" sz="1200" dirty="0" err="1">
                <a:solidFill>
                  <a:srgbClr val="1BA3E0"/>
                </a:solidFill>
              </a:rPr>
              <a:t>Curr</a:t>
            </a:r>
            <a:r>
              <a:rPr lang="en-US" sz="1200" dirty="0">
                <a:solidFill>
                  <a:srgbClr val="1BA3E0"/>
                </a:solidFill>
              </a:rPr>
              <a:t> </a:t>
            </a:r>
            <a:r>
              <a:rPr lang="en-US" sz="1200" dirty="0" err="1">
                <a:solidFill>
                  <a:srgbClr val="1BA3E0"/>
                </a:solidFill>
              </a:rPr>
              <a:t>Opin</a:t>
            </a:r>
            <a:r>
              <a:rPr lang="en-US" sz="1200" dirty="0">
                <a:solidFill>
                  <a:srgbClr val="1BA3E0"/>
                </a:solidFill>
              </a:rPr>
              <a:t> </a:t>
            </a:r>
            <a:r>
              <a:rPr lang="en-US" sz="1200" dirty="0" err="1">
                <a:solidFill>
                  <a:srgbClr val="1BA3E0"/>
                </a:solidFill>
              </a:rPr>
              <a:t>Neurobiol</a:t>
            </a:r>
            <a:endParaRPr lang="en-US" sz="1200" dirty="0">
              <a:solidFill>
                <a:srgbClr val="1BA3E0"/>
              </a:solidFill>
            </a:endParaRPr>
          </a:p>
          <a:p>
            <a:r>
              <a:rPr lang="en-US" sz="1200" dirty="0">
                <a:solidFill>
                  <a:srgbClr val="1BA3E0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4076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2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_portada.jpg                                               0006F013Macintosh HD                   C0F95E5D:">
            <a:extLst>
              <a:ext uri="{FF2B5EF4-FFF2-40B4-BE49-F238E27FC236}">
                <a16:creationId xmlns:a16="http://schemas.microsoft.com/office/drawing/2014/main" id="{59059D78-1F75-B84A-9725-E81224FD9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71" y="247053"/>
            <a:ext cx="2160587" cy="164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A9FB120-8574-7644-97A5-7DFFE8CA0043}"/>
              </a:ext>
            </a:extLst>
          </p:cNvPr>
          <p:cNvSpPr txBox="1"/>
          <p:nvPr/>
        </p:nvSpPr>
        <p:spPr>
          <a:xfrm>
            <a:off x="1578064" y="3951381"/>
            <a:ext cx="1175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Representational</a:t>
            </a:r>
            <a:r>
              <a:rPr lang="en-US" sz="2800" dirty="0">
                <a:solidFill>
                  <a:srgbClr val="043951"/>
                </a:solidFill>
              </a:rPr>
              <a:t> (di)</a:t>
            </a:r>
            <a:r>
              <a:rPr lang="en-US" sz="2800" dirty="0">
                <a:solidFill>
                  <a:schemeClr val="bg1"/>
                </a:solidFill>
              </a:rPr>
              <a:t>similarity </a:t>
            </a:r>
            <a:r>
              <a:rPr lang="en-US" sz="2800" dirty="0">
                <a:solidFill>
                  <a:srgbClr val="FFFFFF"/>
                </a:solidFill>
              </a:rPr>
              <a:t>analysis</a:t>
            </a:r>
            <a:endParaRPr lang="en-US" sz="2800" dirty="0">
              <a:solidFill>
                <a:srgbClr val="043951"/>
              </a:solidFill>
            </a:endParaRP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57E2D808-46CD-4F96-B6C9-34FD1F65D55E}"/>
              </a:ext>
            </a:extLst>
          </p:cNvPr>
          <p:cNvSpPr txBox="1"/>
          <p:nvPr/>
        </p:nvSpPr>
        <p:spPr>
          <a:xfrm>
            <a:off x="1578064" y="3075057"/>
            <a:ext cx="11756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Further exploratory analyses</a:t>
            </a:r>
          </a:p>
        </p:txBody>
      </p:sp>
    </p:spTree>
    <p:extLst>
      <p:ext uri="{BB962C8B-B14F-4D97-AF65-F5344CB8AC3E}">
        <p14:creationId xmlns:p14="http://schemas.microsoft.com/office/powerpoint/2010/main" val="860973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5B5F0C3B-0CEF-40E6-8469-58527E9CE4BB}"/>
              </a:ext>
            </a:extLst>
          </p:cNvPr>
          <p:cNvGrpSpPr/>
          <p:nvPr/>
        </p:nvGrpSpPr>
        <p:grpSpPr>
          <a:xfrm>
            <a:off x="6738293" y="123885"/>
            <a:ext cx="5023372" cy="6286579"/>
            <a:chOff x="6738293" y="123885"/>
            <a:chExt cx="5023372" cy="628657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EA250C0-BA89-4A3A-A518-01BBCDA12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01" t="18570" r="24560" b="18969"/>
            <a:stretch/>
          </p:blipFill>
          <p:spPr>
            <a:xfrm>
              <a:off x="6738293" y="4836456"/>
              <a:ext cx="1583532" cy="157400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BE09D2D-B69E-405E-9C38-BE70C64CB4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24" t="18510" r="24838" b="19029"/>
            <a:stretch/>
          </p:blipFill>
          <p:spPr>
            <a:xfrm>
              <a:off x="8464917" y="2774813"/>
              <a:ext cx="1583531" cy="157400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B84B29C-C8BB-4B89-BB85-6510019B87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48" t="18605" r="25014" b="18934"/>
            <a:stretch/>
          </p:blipFill>
          <p:spPr>
            <a:xfrm>
              <a:off x="6738293" y="2774813"/>
              <a:ext cx="1583531" cy="157400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3467FAA-7887-4416-B989-0A792C535D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07" t="18601" r="25154" b="18939"/>
            <a:stretch/>
          </p:blipFill>
          <p:spPr>
            <a:xfrm>
              <a:off x="8456933" y="708103"/>
              <a:ext cx="1583531" cy="1574008"/>
            </a:xfrm>
            <a:prstGeom prst="rect">
              <a:avLst/>
            </a:prstGeom>
          </p:spPr>
        </p:pic>
        <p:pic>
          <p:nvPicPr>
            <p:cNvPr id="23" name="Picture 22" descr="A close up of a logo&#10;&#10;Description automatically generated">
              <a:extLst>
                <a:ext uri="{FF2B5EF4-FFF2-40B4-BE49-F238E27FC236}">
                  <a16:creationId xmlns:a16="http://schemas.microsoft.com/office/drawing/2014/main" id="{958317BD-5C5F-4326-B347-21B73A4035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3" t="18608" r="24638" b="18931"/>
            <a:stretch/>
          </p:blipFill>
          <p:spPr>
            <a:xfrm>
              <a:off x="10178134" y="2774813"/>
              <a:ext cx="1583531" cy="157400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7CEF7D-939D-49D7-8831-FBDACF42A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90" t="18433" r="24573" b="19107"/>
            <a:stretch/>
          </p:blipFill>
          <p:spPr>
            <a:xfrm>
              <a:off x="6738293" y="708103"/>
              <a:ext cx="1583530" cy="157400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C24F894-31C0-45E2-9E39-B14AF199B3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6" t="18770" r="24875" b="18769"/>
            <a:stretch/>
          </p:blipFill>
          <p:spPr>
            <a:xfrm>
              <a:off x="8456933" y="4836456"/>
              <a:ext cx="1583532" cy="157400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9693F95-8E25-4EF8-9A4F-EDB35A2CA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53" t="18601" r="25009" b="18939"/>
            <a:stretch/>
          </p:blipFill>
          <p:spPr>
            <a:xfrm>
              <a:off x="10175574" y="708103"/>
              <a:ext cx="1583531" cy="157400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42265AD-3D50-4DAA-9AE5-AA1B036EE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98" t="18332" r="24364" b="19209"/>
            <a:stretch/>
          </p:blipFill>
          <p:spPr>
            <a:xfrm>
              <a:off x="10175574" y="4836456"/>
              <a:ext cx="1583531" cy="157400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E67A37A-2550-42DD-9225-4597D83B36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5" t="75886" r="76242" b="15963"/>
            <a:stretch/>
          </p:blipFill>
          <p:spPr>
            <a:xfrm>
              <a:off x="6996794" y="194449"/>
              <a:ext cx="620486" cy="454593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C08F75D-4CD0-4378-829F-E6CC22A0D9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1" t="75660" r="68556" b="16189"/>
            <a:stretch/>
          </p:blipFill>
          <p:spPr>
            <a:xfrm>
              <a:off x="8671104" y="188750"/>
              <a:ext cx="620486" cy="454593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C2CFF5A-A8F7-463C-B052-C76D6D5D7B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61" t="76577" r="59856" b="15272"/>
            <a:stretch/>
          </p:blipFill>
          <p:spPr>
            <a:xfrm>
              <a:off x="10345415" y="188750"/>
              <a:ext cx="620486" cy="454593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037E9BF-1F92-492B-93EC-15D723675B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85" t="83372" r="77336" b="6215"/>
            <a:stretch/>
          </p:blipFill>
          <p:spPr>
            <a:xfrm>
              <a:off x="7582593" y="124188"/>
              <a:ext cx="564362" cy="58077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BF76E57-AD47-4846-BE41-F23884FFF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85" t="84347" r="69136" b="5240"/>
            <a:stretch/>
          </p:blipFill>
          <p:spPr>
            <a:xfrm>
              <a:off x="9261476" y="127326"/>
              <a:ext cx="564362" cy="58077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C828909-B595-4D29-9400-0FFBF0665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03" t="84285" r="60318" b="5302"/>
            <a:stretch/>
          </p:blipFill>
          <p:spPr>
            <a:xfrm>
              <a:off x="10940359" y="123885"/>
              <a:ext cx="564362" cy="58077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CA5150F-8E89-4276-95DF-3C51DD1850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76" t="75977" r="51441" b="15872"/>
            <a:stretch/>
          </p:blipFill>
          <p:spPr>
            <a:xfrm>
              <a:off x="7001523" y="2282111"/>
              <a:ext cx="620486" cy="454593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F97A0C6-DD91-465C-A0D9-6C61F15565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42" t="75977" r="42675" b="15872"/>
            <a:stretch/>
          </p:blipFill>
          <p:spPr>
            <a:xfrm>
              <a:off x="8671104" y="2282111"/>
              <a:ext cx="620486" cy="454593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C5C52F3-CBAC-4D79-BFC6-672C8F65A2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67" t="75654" r="34250" b="16195"/>
            <a:stretch/>
          </p:blipFill>
          <p:spPr>
            <a:xfrm>
              <a:off x="10340685" y="2282111"/>
              <a:ext cx="620486" cy="454593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387577E-438C-4318-90E1-5DC6507436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63" t="84938" r="51758" b="6319"/>
            <a:stretch/>
          </p:blipFill>
          <p:spPr>
            <a:xfrm>
              <a:off x="7579189" y="2282111"/>
              <a:ext cx="564362" cy="48763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2A09784-20E9-4BCA-A326-1C362DBD9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57" t="84924" r="43464" b="6333"/>
            <a:stretch/>
          </p:blipFill>
          <p:spPr>
            <a:xfrm>
              <a:off x="9258707" y="2287257"/>
              <a:ext cx="564362" cy="48763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D7A4236-5A42-4C12-BF1C-360DC9CD1F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83" t="85656" r="35338" b="5601"/>
            <a:stretch/>
          </p:blipFill>
          <p:spPr>
            <a:xfrm>
              <a:off x="10938225" y="2278670"/>
              <a:ext cx="564362" cy="487635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59D64A9D-6CD6-4AC5-A8EF-03E23C885D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49" t="76051" r="25968" b="15798"/>
            <a:stretch/>
          </p:blipFill>
          <p:spPr>
            <a:xfrm>
              <a:off x="6996794" y="4365342"/>
              <a:ext cx="620486" cy="454593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E701BD48-6EB9-4FAB-AD97-839CA228A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89" t="76051" r="17128" b="15798"/>
            <a:stretch/>
          </p:blipFill>
          <p:spPr>
            <a:xfrm>
              <a:off x="8671104" y="4365341"/>
              <a:ext cx="620486" cy="454593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341884B-DD6C-4306-A1F8-87A014CAAA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76" t="75542" r="8941" b="16307"/>
            <a:stretch/>
          </p:blipFill>
          <p:spPr>
            <a:xfrm>
              <a:off x="10349482" y="4365340"/>
              <a:ext cx="620486" cy="45459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B10E4A1-359B-4458-B9C8-5924569621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31" t="84792" r="26790" b="6465"/>
            <a:stretch/>
          </p:blipFill>
          <p:spPr>
            <a:xfrm>
              <a:off x="7586073" y="4343754"/>
              <a:ext cx="564362" cy="48763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E97EE0A-B3E0-4E86-8F16-AA42E319F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469" t="84792" r="18452" b="6465"/>
            <a:stretch/>
          </p:blipFill>
          <p:spPr>
            <a:xfrm>
              <a:off x="9256682" y="4353888"/>
              <a:ext cx="564362" cy="487635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0730925-CBCC-4A46-80F4-A05E3E5D8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92" t="85085" r="9929" b="6172"/>
            <a:stretch/>
          </p:blipFill>
          <p:spPr>
            <a:xfrm>
              <a:off x="10934044" y="4356205"/>
              <a:ext cx="564362" cy="487635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F3F470E-F15A-4570-A599-0F963FF510FA}"/>
              </a:ext>
            </a:extLst>
          </p:cNvPr>
          <p:cNvGrpSpPr/>
          <p:nvPr/>
        </p:nvGrpSpPr>
        <p:grpSpPr>
          <a:xfrm>
            <a:off x="125128" y="802208"/>
            <a:ext cx="6542019" cy="5253584"/>
            <a:chOff x="125128" y="802208"/>
            <a:chExt cx="6542019" cy="525358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30F1849-FF9C-46AE-8B43-39A9DC44767A}"/>
                </a:ext>
              </a:extLst>
            </p:cNvPr>
            <p:cNvGrpSpPr/>
            <p:nvPr/>
          </p:nvGrpSpPr>
          <p:grpSpPr>
            <a:xfrm>
              <a:off x="125128" y="802208"/>
              <a:ext cx="6352674" cy="5253584"/>
              <a:chOff x="2146434" y="250257"/>
              <a:chExt cx="7417886" cy="613450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10C4CE8-0FA1-412C-A48C-00FE93138AAB}"/>
                  </a:ext>
                </a:extLst>
              </p:cNvPr>
              <p:cNvGrpSpPr/>
              <p:nvPr/>
            </p:nvGrpSpPr>
            <p:grpSpPr>
              <a:xfrm>
                <a:off x="2627680" y="473243"/>
                <a:ext cx="6936640" cy="5911515"/>
                <a:chOff x="3498576" y="1612332"/>
                <a:chExt cx="4447442" cy="3790181"/>
              </a:xfrm>
            </p:grpSpPr>
            <p:pic>
              <p:nvPicPr>
                <p:cNvPr id="5" name="Picture 4" descr="A close up of an animal&#10;&#10;Description automatically generated">
                  <a:extLst>
                    <a:ext uri="{FF2B5EF4-FFF2-40B4-BE49-F238E27FC236}">
                      <a16:creationId xmlns:a16="http://schemas.microsoft.com/office/drawing/2014/main" id="{C77B7813-9A6B-471B-B3FF-F00998F9CF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24" t="17664" r="87667" b="19646"/>
                <a:stretch/>
              </p:blipFill>
              <p:spPr>
                <a:xfrm>
                  <a:off x="3498850" y="1613375"/>
                  <a:ext cx="412750" cy="3492501"/>
                </a:xfrm>
                <a:prstGeom prst="rect">
                  <a:avLst/>
                </a:prstGeom>
              </p:spPr>
            </p:pic>
            <p:pic>
              <p:nvPicPr>
                <p:cNvPr id="8" name="Picture 7" descr="A close up of an animal&#10;&#10;Description automatically generated">
                  <a:extLst>
                    <a:ext uri="{FF2B5EF4-FFF2-40B4-BE49-F238E27FC236}">
                      <a16:creationId xmlns:a16="http://schemas.microsoft.com/office/drawing/2014/main" id="{510284BC-3939-4398-A543-813B73841D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166" t="81084" r="26206" b="13592"/>
                <a:stretch/>
              </p:blipFill>
              <p:spPr>
                <a:xfrm>
                  <a:off x="3911600" y="5105876"/>
                  <a:ext cx="3600450" cy="296637"/>
                </a:xfrm>
                <a:prstGeom prst="rect">
                  <a:avLst/>
                </a:prstGeom>
              </p:spPr>
            </p:pic>
            <p:pic>
              <p:nvPicPr>
                <p:cNvPr id="9" name="Picture 8" descr="A close up of an animal&#10;&#10;Description automatically generated">
                  <a:extLst>
                    <a:ext uri="{FF2B5EF4-FFF2-40B4-BE49-F238E27FC236}">
                      <a16:creationId xmlns:a16="http://schemas.microsoft.com/office/drawing/2014/main" id="{4650228E-3497-4A82-9064-8E8F270C1B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160" t="18769" r="17512" b="19339"/>
                <a:stretch/>
              </p:blipFill>
              <p:spPr>
                <a:xfrm>
                  <a:off x="4013200" y="1617708"/>
                  <a:ext cx="3932818" cy="3461135"/>
                </a:xfrm>
                <a:prstGeom prst="rect">
                  <a:avLst/>
                </a:prstGeom>
              </p:spPr>
            </p:pic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3BD3298-00B1-4FC1-A45A-0D0760B8C2D3}"/>
                    </a:ext>
                  </a:extLst>
                </p:cNvPr>
                <p:cNvSpPr/>
                <p:nvPr/>
              </p:nvSpPr>
              <p:spPr>
                <a:xfrm>
                  <a:off x="3498850" y="1613374"/>
                  <a:ext cx="3994944" cy="866424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112CB6F-81E4-48F7-A776-9471DB9F136F}"/>
                    </a:ext>
                  </a:extLst>
                </p:cNvPr>
                <p:cNvSpPr/>
                <p:nvPr/>
              </p:nvSpPr>
              <p:spPr>
                <a:xfrm>
                  <a:off x="3498850" y="2480923"/>
                  <a:ext cx="3994944" cy="866424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3E23644-346E-4C2E-A375-EF42CF367FB5}"/>
                    </a:ext>
                  </a:extLst>
                </p:cNvPr>
                <p:cNvSpPr/>
                <p:nvPr/>
              </p:nvSpPr>
              <p:spPr>
                <a:xfrm>
                  <a:off x="3498850" y="3347347"/>
                  <a:ext cx="3994944" cy="866424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C166427-E8FC-4E3A-A3A5-85DA3E9B8967}"/>
                    </a:ext>
                  </a:extLst>
                </p:cNvPr>
                <p:cNvSpPr/>
                <p:nvPr/>
              </p:nvSpPr>
              <p:spPr>
                <a:xfrm>
                  <a:off x="3498850" y="4217227"/>
                  <a:ext cx="3994944" cy="862968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20DA8A2-3E4C-4A72-A516-F809CD4E1D7E}"/>
                    </a:ext>
                  </a:extLst>
                </p:cNvPr>
                <p:cNvSpPr/>
                <p:nvPr/>
              </p:nvSpPr>
              <p:spPr>
                <a:xfrm>
                  <a:off x="3498850" y="1612332"/>
                  <a:ext cx="520928" cy="866424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71CF7E8-60E4-4B71-AA5C-25911B780042}"/>
                    </a:ext>
                  </a:extLst>
                </p:cNvPr>
                <p:cNvSpPr/>
                <p:nvPr/>
              </p:nvSpPr>
              <p:spPr>
                <a:xfrm>
                  <a:off x="3498713" y="2482047"/>
                  <a:ext cx="520928" cy="866424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6ED3E4F-E32B-40B6-A40F-12CB21C1E6D4}"/>
                    </a:ext>
                  </a:extLst>
                </p:cNvPr>
                <p:cNvSpPr/>
                <p:nvPr/>
              </p:nvSpPr>
              <p:spPr>
                <a:xfrm>
                  <a:off x="3498576" y="3348470"/>
                  <a:ext cx="520928" cy="866424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F88ACED-AA1C-4AF3-8502-46FCA82A89C5}"/>
                    </a:ext>
                  </a:extLst>
                </p:cNvPr>
                <p:cNvSpPr/>
                <p:nvPr/>
              </p:nvSpPr>
              <p:spPr>
                <a:xfrm>
                  <a:off x="3501134" y="4212420"/>
                  <a:ext cx="520928" cy="866424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5780FFD2-451A-42F2-A1C0-9A6CF6E211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6221"/>
              <a:stretch/>
            </p:blipFill>
            <p:spPr>
              <a:xfrm>
                <a:off x="2146434" y="250257"/>
                <a:ext cx="326488" cy="6134501"/>
              </a:xfrm>
              <a:prstGeom prst="rect">
                <a:avLst/>
              </a:prstGeom>
            </p:spPr>
          </p:pic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F24600-28B6-438D-B20E-1FAAA32116FF}"/>
                </a:ext>
              </a:extLst>
            </p:cNvPr>
            <p:cNvSpPr txBox="1"/>
            <p:nvPr/>
          </p:nvSpPr>
          <p:spPr>
            <a:xfrm rot="16200000">
              <a:off x="6071310" y="3166687"/>
              <a:ext cx="9300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percentile (</a:t>
              </a:r>
              <a:r>
                <a:rPr lang="en-GB" sz="1100" i="1" dirty="0"/>
                <a:t>r</a:t>
              </a:r>
              <a:r>
                <a:rPr lang="en-GB" sz="11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013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5938439-A090-4DA1-8408-BF00212FE373}"/>
              </a:ext>
            </a:extLst>
          </p:cNvPr>
          <p:cNvGrpSpPr/>
          <p:nvPr/>
        </p:nvGrpSpPr>
        <p:grpSpPr>
          <a:xfrm>
            <a:off x="125128" y="802208"/>
            <a:ext cx="5867274" cy="5253584"/>
            <a:chOff x="2146434" y="250257"/>
            <a:chExt cx="6851095" cy="613450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EEFA891-8075-4FDB-8860-267E8E1E2D3D}"/>
                </a:ext>
              </a:extLst>
            </p:cNvPr>
            <p:cNvGrpSpPr/>
            <p:nvPr/>
          </p:nvGrpSpPr>
          <p:grpSpPr>
            <a:xfrm>
              <a:off x="2627680" y="473243"/>
              <a:ext cx="6369849" cy="5911515"/>
              <a:chOff x="3498576" y="1612332"/>
              <a:chExt cx="4084043" cy="3790181"/>
            </a:xfrm>
          </p:grpSpPr>
          <p:pic>
            <p:nvPicPr>
              <p:cNvPr id="5" name="Picture 4" descr="A close up of an animal&#10;&#10;Description automatically generated">
                <a:extLst>
                  <a:ext uri="{FF2B5EF4-FFF2-40B4-BE49-F238E27FC236}">
                    <a16:creationId xmlns:a16="http://schemas.microsoft.com/office/drawing/2014/main" id="{3BBCF556-3133-47B7-A967-1BBC848A09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4" t="17664" r="87667" b="19646"/>
              <a:stretch/>
            </p:blipFill>
            <p:spPr>
              <a:xfrm>
                <a:off x="3498850" y="1613375"/>
                <a:ext cx="412750" cy="3492501"/>
              </a:xfrm>
              <a:prstGeom prst="rect">
                <a:avLst/>
              </a:prstGeom>
            </p:spPr>
          </p:pic>
          <p:pic>
            <p:nvPicPr>
              <p:cNvPr id="6" name="Picture 5" descr="A close up of an animal&#10;&#10;Description automatically generated">
                <a:extLst>
                  <a:ext uri="{FF2B5EF4-FFF2-40B4-BE49-F238E27FC236}">
                    <a16:creationId xmlns:a16="http://schemas.microsoft.com/office/drawing/2014/main" id="{32F93835-8AD5-4BA0-A3DC-DBF7FDE56F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66" t="81084" r="26206" b="13592"/>
              <a:stretch/>
            </p:blipFill>
            <p:spPr>
              <a:xfrm>
                <a:off x="3911600" y="5105876"/>
                <a:ext cx="3600450" cy="296637"/>
              </a:xfrm>
              <a:prstGeom prst="rect">
                <a:avLst/>
              </a:prstGeom>
            </p:spPr>
          </p:pic>
          <p:pic>
            <p:nvPicPr>
              <p:cNvPr id="7" name="Picture 6" descr="A close up of an animal&#10;&#10;Description automatically generated">
                <a:extLst>
                  <a:ext uri="{FF2B5EF4-FFF2-40B4-BE49-F238E27FC236}">
                    <a16:creationId xmlns:a16="http://schemas.microsoft.com/office/drawing/2014/main" id="{6CF96841-A738-461B-A60C-103BD83536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59" t="18769" r="24011" b="19339"/>
              <a:stretch/>
            </p:blipFill>
            <p:spPr>
              <a:xfrm>
                <a:off x="4013200" y="1617708"/>
                <a:ext cx="3569419" cy="3461135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53E8EBC-66CB-41B5-B1D7-08D26FD069ED}"/>
                  </a:ext>
                </a:extLst>
              </p:cNvPr>
              <p:cNvSpPr/>
              <p:nvPr/>
            </p:nvSpPr>
            <p:spPr>
              <a:xfrm>
                <a:off x="3498850" y="1613374"/>
                <a:ext cx="3994944" cy="866424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ACCF544-94AF-473F-A943-B0B38CDBAEF8}"/>
                  </a:ext>
                </a:extLst>
              </p:cNvPr>
              <p:cNvSpPr/>
              <p:nvPr/>
            </p:nvSpPr>
            <p:spPr>
              <a:xfrm>
                <a:off x="3498850" y="2480923"/>
                <a:ext cx="3994944" cy="866424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767ADD8-D0BC-446B-BA85-7143780D23D4}"/>
                  </a:ext>
                </a:extLst>
              </p:cNvPr>
              <p:cNvSpPr/>
              <p:nvPr/>
            </p:nvSpPr>
            <p:spPr>
              <a:xfrm>
                <a:off x="3498850" y="3347347"/>
                <a:ext cx="3994944" cy="866424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D2424AB-A55D-46C9-A088-E3682A33191C}"/>
                  </a:ext>
                </a:extLst>
              </p:cNvPr>
              <p:cNvSpPr/>
              <p:nvPr/>
            </p:nvSpPr>
            <p:spPr>
              <a:xfrm>
                <a:off x="3498850" y="4217227"/>
                <a:ext cx="3994944" cy="862968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0CE7B6-8A54-4590-BD60-563760BE197A}"/>
                  </a:ext>
                </a:extLst>
              </p:cNvPr>
              <p:cNvSpPr/>
              <p:nvPr/>
            </p:nvSpPr>
            <p:spPr>
              <a:xfrm>
                <a:off x="3498850" y="1612332"/>
                <a:ext cx="520928" cy="866424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B2FFFDD-25BA-487F-AEEA-7876C2ABACDB}"/>
                  </a:ext>
                </a:extLst>
              </p:cNvPr>
              <p:cNvSpPr/>
              <p:nvPr/>
            </p:nvSpPr>
            <p:spPr>
              <a:xfrm>
                <a:off x="3498713" y="2482047"/>
                <a:ext cx="520928" cy="866424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631341D-9517-4C25-8CC4-6B402DB87FD9}"/>
                  </a:ext>
                </a:extLst>
              </p:cNvPr>
              <p:cNvSpPr/>
              <p:nvPr/>
            </p:nvSpPr>
            <p:spPr>
              <a:xfrm>
                <a:off x="3498576" y="3348470"/>
                <a:ext cx="520928" cy="866424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5980351-6A93-455F-B20D-3C3B90B81961}"/>
                  </a:ext>
                </a:extLst>
              </p:cNvPr>
              <p:cNvSpPr/>
              <p:nvPr/>
            </p:nvSpPr>
            <p:spPr>
              <a:xfrm>
                <a:off x="3501134" y="4212420"/>
                <a:ext cx="520928" cy="866424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89D3EB-2FCC-44D0-9C32-582BEF79B1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6221"/>
            <a:stretch/>
          </p:blipFill>
          <p:spPr>
            <a:xfrm>
              <a:off x="2146434" y="250257"/>
              <a:ext cx="326488" cy="6134501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150778E-2732-4F79-902F-8138A81C3D6D}"/>
              </a:ext>
            </a:extLst>
          </p:cNvPr>
          <p:cNvGrpSpPr/>
          <p:nvPr/>
        </p:nvGrpSpPr>
        <p:grpSpPr>
          <a:xfrm>
            <a:off x="6235201" y="908593"/>
            <a:ext cx="5682490" cy="5040813"/>
            <a:chOff x="6477803" y="908593"/>
            <a:chExt cx="5682490" cy="5040813"/>
          </a:xfrm>
        </p:grpSpPr>
        <p:pic>
          <p:nvPicPr>
            <p:cNvPr id="23" name="Picture 22" descr="A close up of a logo&#10;&#10;Description automatically generated">
              <a:extLst>
                <a:ext uri="{FF2B5EF4-FFF2-40B4-BE49-F238E27FC236}">
                  <a16:creationId xmlns:a16="http://schemas.microsoft.com/office/drawing/2014/main" id="{834BDEAC-0B2B-485C-8EB8-EF409FD504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0" r="9163"/>
            <a:stretch/>
          </p:blipFill>
          <p:spPr>
            <a:xfrm>
              <a:off x="6824168" y="908593"/>
              <a:ext cx="5336125" cy="504081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494FE5-8130-4F73-B953-825423D60FAB}"/>
                </a:ext>
              </a:extLst>
            </p:cNvPr>
            <p:cNvSpPr txBox="1"/>
            <p:nvPr/>
          </p:nvSpPr>
          <p:spPr>
            <a:xfrm rot="16200000">
              <a:off x="5074662" y="2649893"/>
              <a:ext cx="3175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Spearman’s rank correlation  </a:t>
              </a:r>
              <a:r>
                <a:rPr lang="es-ES" dirty="0"/>
                <a:t>(</a:t>
              </a:r>
              <a:r>
                <a:rPr lang="el-GR" dirty="0"/>
                <a:t>ρ</a:t>
              </a:r>
              <a:r>
                <a:rPr lang="es-ES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797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2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_portada.jpg                                               0006F013Macintosh HD                   C0F95E5D:">
            <a:extLst>
              <a:ext uri="{FF2B5EF4-FFF2-40B4-BE49-F238E27FC236}">
                <a16:creationId xmlns:a16="http://schemas.microsoft.com/office/drawing/2014/main" id="{59059D78-1F75-B84A-9725-E81224FD9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71" y="247053"/>
            <a:ext cx="2160587" cy="164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uadroTexto 4">
            <a:extLst>
              <a:ext uri="{FF2B5EF4-FFF2-40B4-BE49-F238E27FC236}">
                <a16:creationId xmlns:a16="http://schemas.microsoft.com/office/drawing/2014/main" id="{57E2D808-46CD-4F96-B6C9-34FD1F65D55E}"/>
              </a:ext>
            </a:extLst>
          </p:cNvPr>
          <p:cNvSpPr txBox="1"/>
          <p:nvPr/>
        </p:nvSpPr>
        <p:spPr>
          <a:xfrm>
            <a:off x="1578064" y="2216037"/>
            <a:ext cx="11756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Open questions:</a:t>
            </a:r>
          </a:p>
        </p:txBody>
      </p:sp>
      <p:sp>
        <p:nvSpPr>
          <p:cNvPr id="7" name="CuadroTexto 4">
            <a:extLst>
              <a:ext uri="{FF2B5EF4-FFF2-40B4-BE49-F238E27FC236}">
                <a16:creationId xmlns:a16="http://schemas.microsoft.com/office/drawing/2014/main" id="{CA7F5865-33AF-41BA-9353-DBE50B286363}"/>
              </a:ext>
            </a:extLst>
          </p:cNvPr>
          <p:cNvSpPr txBox="1"/>
          <p:nvPr/>
        </p:nvSpPr>
        <p:spPr>
          <a:xfrm>
            <a:off x="1578064" y="3167390"/>
            <a:ext cx="959068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Leave-one-concept-out CV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 a more appropriate </a:t>
            </a:r>
            <a:r>
              <a:rPr lang="en-US" sz="2800" dirty="0">
                <a:solidFill>
                  <a:srgbClr val="043951"/>
                </a:solidFill>
              </a:rPr>
              <a:t>control region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Are the </a:t>
            </a:r>
            <a:r>
              <a:rPr lang="en-US" sz="2800" dirty="0">
                <a:solidFill>
                  <a:srgbClr val="043951"/>
                </a:solidFill>
              </a:rPr>
              <a:t>ROIs</a:t>
            </a:r>
            <a:r>
              <a:rPr lang="en-US" sz="2800" dirty="0">
                <a:solidFill>
                  <a:schemeClr val="bg1"/>
                </a:solidFill>
              </a:rPr>
              <a:t> too big?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What about other </a:t>
            </a:r>
            <a:r>
              <a:rPr lang="en-US" sz="2800" dirty="0">
                <a:solidFill>
                  <a:srgbClr val="043951"/>
                </a:solidFill>
              </a:rPr>
              <a:t>representational models</a:t>
            </a:r>
            <a:r>
              <a:rPr lang="en-US" sz="2800" dirty="0">
                <a:solidFill>
                  <a:schemeClr val="bg1"/>
                </a:solidFill>
              </a:rPr>
              <a:t>?</a:t>
            </a:r>
            <a:endParaRPr lang="en-US" sz="2800" dirty="0">
              <a:solidFill>
                <a:srgbClr val="0439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68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2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_portada.jpg                                               0006F013Macintosh HD                   C0F95E5D:">
            <a:extLst>
              <a:ext uri="{FF2B5EF4-FFF2-40B4-BE49-F238E27FC236}">
                <a16:creationId xmlns:a16="http://schemas.microsoft.com/office/drawing/2014/main" id="{59059D78-1F75-B84A-9725-E81224FD9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71" y="247053"/>
            <a:ext cx="2160587" cy="164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uadroTexto 4">
            <a:extLst>
              <a:ext uri="{FF2B5EF4-FFF2-40B4-BE49-F238E27FC236}">
                <a16:creationId xmlns:a16="http://schemas.microsoft.com/office/drawing/2014/main" id="{57E2D808-46CD-4F96-B6C9-34FD1F65D55E}"/>
              </a:ext>
            </a:extLst>
          </p:cNvPr>
          <p:cNvSpPr txBox="1"/>
          <p:nvPr/>
        </p:nvSpPr>
        <p:spPr>
          <a:xfrm>
            <a:off x="4827632" y="3075057"/>
            <a:ext cx="2536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37150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9EAB6DF-B852-455E-BA2F-D0ED01F9B8BF}"/>
              </a:ext>
            </a:extLst>
          </p:cNvPr>
          <p:cNvGrpSpPr/>
          <p:nvPr/>
        </p:nvGrpSpPr>
        <p:grpSpPr>
          <a:xfrm>
            <a:off x="4618408" y="1449224"/>
            <a:ext cx="4648213" cy="707886"/>
            <a:chOff x="4618408" y="1449224"/>
            <a:chExt cx="4648213" cy="707886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708A0EAF-9575-5349-A017-3065D7C26C06}"/>
                </a:ext>
              </a:extLst>
            </p:cNvPr>
            <p:cNvSpPr txBox="1"/>
            <p:nvPr/>
          </p:nvSpPr>
          <p:spPr>
            <a:xfrm>
              <a:off x="5492218" y="1449224"/>
              <a:ext cx="3227165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43951"/>
                  </a:solidFill>
                </a:rPr>
                <a:t>Faces, voices, body gestures, </a:t>
              </a:r>
            </a:p>
            <a:p>
              <a:r>
                <a:rPr lang="en-US" sz="2000" dirty="0">
                  <a:solidFill>
                    <a:srgbClr val="043951"/>
                  </a:solidFill>
                </a:rPr>
                <a:t>biological movements…</a:t>
              </a:r>
            </a:p>
          </p:txBody>
        </p:sp>
        <p:cxnSp>
          <p:nvCxnSpPr>
            <p:cNvPr id="4" name="Conector recto de flecha 3">
              <a:extLst>
                <a:ext uri="{FF2B5EF4-FFF2-40B4-BE49-F238E27FC236}">
                  <a16:creationId xmlns:a16="http://schemas.microsoft.com/office/drawing/2014/main" id="{E38877F3-A4F5-FD48-878C-B0F7993D5FA0}"/>
                </a:ext>
              </a:extLst>
            </p:cNvPr>
            <p:cNvCxnSpPr>
              <a:stCxn id="3" idx="3"/>
              <a:endCxn id="7" idx="1"/>
            </p:cNvCxnSpPr>
            <p:nvPr/>
          </p:nvCxnSpPr>
          <p:spPr>
            <a:xfrm>
              <a:off x="4618408" y="1803167"/>
              <a:ext cx="873810" cy="0"/>
            </a:xfrm>
            <a:prstGeom prst="straightConnector1">
              <a:avLst/>
            </a:prstGeom>
            <a:ln w="38100">
              <a:solidFill>
                <a:srgbClr val="04395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427E1BF2-2519-3C48-988D-E1C87025C472}"/>
                </a:ext>
              </a:extLst>
            </p:cNvPr>
            <p:cNvSpPr/>
            <p:nvPr/>
          </p:nvSpPr>
          <p:spPr>
            <a:xfrm>
              <a:off x="8028846" y="1757000"/>
              <a:ext cx="123777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1BA3E0"/>
                  </a:solidFill>
                </a:rPr>
                <a:t>concepts</a:t>
              </a:r>
              <a:r>
                <a:rPr lang="en-US" sz="2000" dirty="0">
                  <a:solidFill>
                    <a:srgbClr val="043951"/>
                  </a:solidFill>
                </a:rPr>
                <a:t>?</a:t>
              </a:r>
              <a:endParaRPr lang="es-ES" sz="20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CE8348D-F150-4CDA-B908-271E3AD77C5A}"/>
              </a:ext>
            </a:extLst>
          </p:cNvPr>
          <p:cNvGrpSpPr/>
          <p:nvPr/>
        </p:nvGrpSpPr>
        <p:grpSpPr>
          <a:xfrm>
            <a:off x="3429949" y="2613643"/>
            <a:ext cx="4871007" cy="3208120"/>
            <a:chOff x="3429949" y="2613643"/>
            <a:chExt cx="4871007" cy="3208120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FF56292D-1BB3-9C48-851B-A7A1768A7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29949" y="2613643"/>
              <a:ext cx="4860663" cy="2910255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8F9DF772-C0C7-4249-A844-B26FC3B92C2F}"/>
                </a:ext>
              </a:extLst>
            </p:cNvPr>
            <p:cNvSpPr txBox="1"/>
            <p:nvPr/>
          </p:nvSpPr>
          <p:spPr>
            <a:xfrm>
              <a:off x="6689361" y="5544764"/>
              <a:ext cx="16115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1BA3E0"/>
                  </a:solidFill>
                </a:rPr>
                <a:t>Wang et al. 2017 PNAS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6BA7A2C-9439-40A3-BE3C-9A22ED113618}"/>
              </a:ext>
            </a:extLst>
          </p:cNvPr>
          <p:cNvGrpSpPr/>
          <p:nvPr/>
        </p:nvGrpSpPr>
        <p:grpSpPr>
          <a:xfrm>
            <a:off x="2411046" y="1603112"/>
            <a:ext cx="2207362" cy="400110"/>
            <a:chOff x="2411046" y="1603112"/>
            <a:chExt cx="2207362" cy="400110"/>
          </a:xfrm>
        </p:grpSpPr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1EAE10DA-5111-3243-A6BC-97D2DD2AAD10}"/>
                </a:ext>
              </a:extLst>
            </p:cNvPr>
            <p:cNvSpPr txBox="1"/>
            <p:nvPr/>
          </p:nvSpPr>
          <p:spPr>
            <a:xfrm>
              <a:off x="2540210" y="1603112"/>
              <a:ext cx="20781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43951"/>
                  </a:solidFill>
                </a:rPr>
                <a:t>Social information</a:t>
              </a:r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C7B07AFA-A6CA-FA46-A8A2-33C333FF5DDE}"/>
                </a:ext>
              </a:extLst>
            </p:cNvPr>
            <p:cNvSpPr/>
            <p:nvPr/>
          </p:nvSpPr>
          <p:spPr>
            <a:xfrm>
              <a:off x="2411046" y="1757001"/>
              <a:ext cx="129165" cy="129165"/>
            </a:xfrm>
            <a:prstGeom prst="ellipse">
              <a:avLst/>
            </a:prstGeom>
            <a:noFill/>
            <a:ln w="38100">
              <a:solidFill>
                <a:srgbClr val="1BA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3" name="Picture 2" descr="https://3.bp.blogspot.com/-2ZgU0NNjvdc/WpkzyEx1uiI/AAAAAAAAJvA/gzDzmNDYzRMkdx41pu7aPVphab6vv3WzgCLcBGAs/s1600/unnamed.jpg">
            <a:extLst>
              <a:ext uri="{FF2B5EF4-FFF2-40B4-BE49-F238E27FC236}">
                <a16:creationId xmlns:a16="http://schemas.microsoft.com/office/drawing/2014/main" id="{7F563E97-E2A7-4B3A-8EB5-408C1D1A6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04" b="47435"/>
          <a:stretch/>
        </p:blipFill>
        <p:spPr bwMode="auto">
          <a:xfrm>
            <a:off x="10848891" y="5821763"/>
            <a:ext cx="1075631" cy="8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61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E9CADB3-487B-4122-972D-6D45D1AEA315}"/>
              </a:ext>
            </a:extLst>
          </p:cNvPr>
          <p:cNvGrpSpPr/>
          <p:nvPr/>
        </p:nvGrpSpPr>
        <p:grpSpPr>
          <a:xfrm>
            <a:off x="0" y="1267722"/>
            <a:ext cx="12192000" cy="552683"/>
            <a:chOff x="0" y="1267722"/>
            <a:chExt cx="12192000" cy="552683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9E423F18-102D-B248-88A4-FE02E094FCAC}"/>
                </a:ext>
              </a:extLst>
            </p:cNvPr>
            <p:cNvSpPr/>
            <p:nvPr/>
          </p:nvSpPr>
          <p:spPr>
            <a:xfrm>
              <a:off x="0" y="1267722"/>
              <a:ext cx="12192000" cy="552683"/>
            </a:xfrm>
            <a:prstGeom prst="rect">
              <a:avLst/>
            </a:prstGeom>
            <a:solidFill>
              <a:srgbClr val="1BA3E0"/>
            </a:solidFill>
            <a:ln>
              <a:solidFill>
                <a:srgbClr val="1BA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4AB3872E-B185-D244-A5E9-65BDF239C7EA}"/>
                </a:ext>
              </a:extLst>
            </p:cNvPr>
            <p:cNvSpPr txBox="1"/>
            <p:nvPr/>
          </p:nvSpPr>
          <p:spPr>
            <a:xfrm>
              <a:off x="1202951" y="1344008"/>
              <a:ext cx="92454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FFFF"/>
                  </a:solidFill>
                </a:rPr>
                <a:t>T</a:t>
              </a:r>
              <a:r>
                <a:rPr lang="en-US" sz="2000" dirty="0">
                  <a:solidFill>
                    <a:srgbClr val="FFFFFF"/>
                  </a:solidFill>
                </a:rPr>
                <a:t>o study how </a:t>
              </a:r>
              <a:r>
                <a:rPr lang="en-US" sz="2000" dirty="0">
                  <a:solidFill>
                    <a:srgbClr val="043951"/>
                  </a:solidFill>
                </a:rPr>
                <a:t>social abstract concepts </a:t>
              </a:r>
              <a:r>
                <a:rPr lang="en-US" sz="2000" dirty="0">
                  <a:solidFill>
                    <a:srgbClr val="FFFFFF"/>
                  </a:solidFill>
                </a:rPr>
                <a:t>are represented in the brain</a:t>
              </a:r>
              <a:endParaRPr lang="en-US" sz="2000" dirty="0">
                <a:solidFill>
                  <a:srgbClr val="043951"/>
                </a:solidFill>
              </a:endParaRPr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3D097B0-4E86-2848-A9AF-300078E4413B}"/>
              </a:ext>
            </a:extLst>
          </p:cNvPr>
          <p:cNvSpPr txBox="1"/>
          <p:nvPr/>
        </p:nvSpPr>
        <p:spPr>
          <a:xfrm>
            <a:off x="2195467" y="4353794"/>
            <a:ext cx="1512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BA3E0"/>
                </a:solidFill>
              </a:rPr>
              <a:t>+</a:t>
            </a:r>
            <a:r>
              <a:rPr lang="en-US" sz="2000" dirty="0">
                <a:solidFill>
                  <a:srgbClr val="043951"/>
                </a:solidFill>
              </a:rPr>
              <a:t> likableness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8320A1-F827-4CFF-9D14-BD2E91AAE360}"/>
              </a:ext>
            </a:extLst>
          </p:cNvPr>
          <p:cNvGrpSpPr/>
          <p:nvPr/>
        </p:nvGrpSpPr>
        <p:grpSpPr>
          <a:xfrm>
            <a:off x="4671579" y="3901668"/>
            <a:ext cx="2848841" cy="2647941"/>
            <a:chOff x="4671579" y="3901668"/>
            <a:chExt cx="2848841" cy="2647941"/>
          </a:xfrm>
        </p:grpSpPr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E0F89F05-A3AD-9843-B4A9-C5BCD7B9E5BA}"/>
                </a:ext>
              </a:extLst>
            </p:cNvPr>
            <p:cNvSpPr txBox="1"/>
            <p:nvPr/>
          </p:nvSpPr>
          <p:spPr>
            <a:xfrm>
              <a:off x="5124634" y="6272610"/>
              <a:ext cx="22739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1BA3E0"/>
                  </a:solidFill>
                </a:rPr>
                <a:t>Anderson 1968 J </a:t>
              </a:r>
              <a:r>
                <a:rPr lang="en-US" sz="1200" dirty="0" err="1">
                  <a:solidFill>
                    <a:srgbClr val="1BA3E0"/>
                  </a:solidFill>
                </a:rPr>
                <a:t>Pers</a:t>
              </a:r>
              <a:r>
                <a:rPr lang="en-US" sz="1200" dirty="0">
                  <a:solidFill>
                    <a:srgbClr val="1BA3E0"/>
                  </a:solidFill>
                </a:rPr>
                <a:t> </a:t>
              </a:r>
              <a:r>
                <a:rPr lang="en-US" sz="1200" dirty="0" err="1">
                  <a:solidFill>
                    <a:srgbClr val="1BA3E0"/>
                  </a:solidFill>
                </a:rPr>
                <a:t>Soc</a:t>
              </a:r>
              <a:r>
                <a:rPr lang="en-US" sz="1200" dirty="0">
                  <a:solidFill>
                    <a:srgbClr val="1BA3E0"/>
                  </a:solidFill>
                </a:rPr>
                <a:t> </a:t>
              </a:r>
              <a:r>
                <a:rPr lang="en-US" sz="1200" dirty="0" err="1">
                  <a:solidFill>
                    <a:srgbClr val="1BA3E0"/>
                  </a:solidFill>
                </a:rPr>
                <a:t>Psychol</a:t>
              </a:r>
              <a:endParaRPr lang="en-US" sz="1200" dirty="0">
                <a:solidFill>
                  <a:srgbClr val="1BA3E0"/>
                </a:solidFill>
              </a:endParaRPr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78CF9B6-058E-AD48-BF95-8C738E488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71579" y="3901668"/>
              <a:ext cx="2848841" cy="2137677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5ED66D28-9C1D-504D-BEA7-ADD266C511AD}"/>
              </a:ext>
            </a:extLst>
          </p:cNvPr>
          <p:cNvSpPr/>
          <p:nvPr/>
        </p:nvSpPr>
        <p:spPr>
          <a:xfrm>
            <a:off x="3130451" y="223289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rgbClr val="04395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935C06F-A3B2-BB49-91E7-5C5B9559A01C}"/>
              </a:ext>
            </a:extLst>
          </p:cNvPr>
          <p:cNvSpPr txBox="1"/>
          <p:nvPr/>
        </p:nvSpPr>
        <p:spPr>
          <a:xfrm>
            <a:off x="1202951" y="2370329"/>
            <a:ext cx="7843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43951"/>
                </a:solidFill>
              </a:rPr>
              <a:t>particularly, with regard to the </a:t>
            </a:r>
            <a:r>
              <a:rPr lang="en-US" sz="2000" u="sng" dirty="0">
                <a:solidFill>
                  <a:srgbClr val="043951"/>
                </a:solidFill>
              </a:rPr>
              <a:t>two fundamental dimensions of interest</a:t>
            </a:r>
            <a:r>
              <a:rPr lang="en-US" sz="2000" dirty="0">
                <a:solidFill>
                  <a:srgbClr val="043951"/>
                </a:solidFill>
              </a:rPr>
              <a:t>:</a:t>
            </a:r>
          </a:p>
        </p:txBody>
      </p:sp>
      <p:pic>
        <p:nvPicPr>
          <p:cNvPr id="12" name="Picture 2" descr="https://3.bp.blogspot.com/-2ZgU0NNjvdc/WpkzyEx1uiI/AAAAAAAAJvA/gzDzmNDYzRMkdx41pu7aPVphab6vv3WzgCLcBGAs/s1600/unnamed.jpg">
            <a:extLst>
              <a:ext uri="{FF2B5EF4-FFF2-40B4-BE49-F238E27FC236}">
                <a16:creationId xmlns:a16="http://schemas.microsoft.com/office/drawing/2014/main" id="{84D3CBA2-78C0-4F3A-B3E7-4A8C4DB0F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04" b="47435"/>
          <a:stretch/>
        </p:blipFill>
        <p:spPr bwMode="auto">
          <a:xfrm>
            <a:off x="10848891" y="5821763"/>
            <a:ext cx="1075631" cy="8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4">
            <a:extLst>
              <a:ext uri="{FF2B5EF4-FFF2-40B4-BE49-F238E27FC236}">
                <a16:creationId xmlns:a16="http://schemas.microsoft.com/office/drawing/2014/main" id="{35DA7AC0-5718-48EB-9BA6-3340B1F1A0AA}"/>
              </a:ext>
            </a:extLst>
          </p:cNvPr>
          <p:cNvSpPr txBox="1"/>
          <p:nvPr/>
        </p:nvSpPr>
        <p:spPr>
          <a:xfrm>
            <a:off x="2195467" y="3362061"/>
            <a:ext cx="964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BA3E0"/>
                </a:solidFill>
              </a:rPr>
              <a:t>+</a:t>
            </a:r>
            <a:r>
              <a:rPr lang="en-US" sz="2000" dirty="0">
                <a:solidFill>
                  <a:srgbClr val="043951"/>
                </a:solidFill>
              </a:rPr>
              <a:t> affect</a:t>
            </a:r>
          </a:p>
        </p:txBody>
      </p:sp>
    </p:spTree>
    <p:extLst>
      <p:ext uri="{BB962C8B-B14F-4D97-AF65-F5344CB8AC3E}">
        <p14:creationId xmlns:p14="http://schemas.microsoft.com/office/powerpoint/2010/main" val="402834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2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_portada.jpg                                               0006F013Macintosh HD                   C0F95E5D:">
            <a:extLst>
              <a:ext uri="{FF2B5EF4-FFF2-40B4-BE49-F238E27FC236}">
                <a16:creationId xmlns:a16="http://schemas.microsoft.com/office/drawing/2014/main" id="{59059D78-1F75-B84A-9725-E81224FD9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71" y="247053"/>
            <a:ext cx="2160587" cy="164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A9FB120-8574-7644-97A5-7DFFE8CA0043}"/>
              </a:ext>
            </a:extLst>
          </p:cNvPr>
          <p:cNvSpPr txBox="1"/>
          <p:nvPr/>
        </p:nvSpPr>
        <p:spPr>
          <a:xfrm>
            <a:off x="1578064" y="3154234"/>
            <a:ext cx="11756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did we </a:t>
            </a:r>
            <a:r>
              <a:rPr lang="en-US" sz="4000" dirty="0">
                <a:solidFill>
                  <a:srgbClr val="043951"/>
                </a:solidFill>
              </a:rPr>
              <a:t>measure</a:t>
            </a:r>
            <a:r>
              <a:rPr lang="en-US" sz="4000" dirty="0">
                <a:solidFill>
                  <a:srgbClr val="FFFFFF"/>
                </a:solidFill>
              </a:rPr>
              <a:t> this?</a:t>
            </a:r>
            <a:endParaRPr lang="en-US" sz="4000" dirty="0">
              <a:solidFill>
                <a:srgbClr val="0439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72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62DCE9F-F672-4C8A-A93A-A2343F72FEBB}"/>
              </a:ext>
            </a:extLst>
          </p:cNvPr>
          <p:cNvGrpSpPr/>
          <p:nvPr/>
        </p:nvGrpSpPr>
        <p:grpSpPr>
          <a:xfrm>
            <a:off x="3726999" y="2727154"/>
            <a:ext cx="5895000" cy="3416490"/>
            <a:chOff x="3726999" y="2403927"/>
            <a:chExt cx="5895000" cy="3416490"/>
          </a:xfrm>
        </p:grpSpPr>
        <p:sp>
          <p:nvSpPr>
            <p:cNvPr id="26" name="Rectángulo redondeado 25">
              <a:extLst>
                <a:ext uri="{FF2B5EF4-FFF2-40B4-BE49-F238E27FC236}">
                  <a16:creationId xmlns:a16="http://schemas.microsoft.com/office/drawing/2014/main" id="{8050C834-5FF6-D14A-B49C-E116A008C946}"/>
                </a:ext>
              </a:extLst>
            </p:cNvPr>
            <p:cNvSpPr/>
            <p:nvPr/>
          </p:nvSpPr>
          <p:spPr>
            <a:xfrm>
              <a:off x="7261571" y="2705541"/>
              <a:ext cx="2360428" cy="617391"/>
            </a:xfrm>
            <a:prstGeom prst="roundRect">
              <a:avLst/>
            </a:prstGeom>
            <a:solidFill>
              <a:srgbClr val="1BA3E0"/>
            </a:solidFill>
            <a:ln w="38100">
              <a:solidFill>
                <a:srgbClr val="1BA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779761EE-1AF3-4244-A56F-8DFC7BC74B54}"/>
                </a:ext>
              </a:extLst>
            </p:cNvPr>
            <p:cNvSpPr/>
            <p:nvPr/>
          </p:nvSpPr>
          <p:spPr>
            <a:xfrm>
              <a:off x="4096330" y="2594110"/>
              <a:ext cx="1015139" cy="875654"/>
            </a:xfrm>
            <a:prstGeom prst="rect">
              <a:avLst/>
            </a:prstGeom>
            <a:solidFill>
              <a:srgbClr val="1BA3E0"/>
            </a:solidFill>
            <a:ln w="38100">
              <a:solidFill>
                <a:srgbClr val="0439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rgbClr val="FF2600"/>
                  </a:solidFill>
                </a:rPr>
                <a:t>*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87A314FF-0A82-BF4B-97CB-77F4BB89F9F7}"/>
                </a:ext>
              </a:extLst>
            </p:cNvPr>
            <p:cNvSpPr/>
            <p:nvPr/>
          </p:nvSpPr>
          <p:spPr>
            <a:xfrm>
              <a:off x="4690859" y="3031937"/>
              <a:ext cx="1015139" cy="875654"/>
            </a:xfrm>
            <a:prstGeom prst="rect">
              <a:avLst/>
            </a:prstGeom>
            <a:solidFill>
              <a:srgbClr val="1BA3E0"/>
            </a:solidFill>
            <a:ln w="38100">
              <a:solidFill>
                <a:srgbClr val="0439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rgbClr val="FF2600"/>
                </a:solidFill>
              </a:endParaRP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941770EE-0C58-8D4B-AA11-3A5F6D4DF71D}"/>
                </a:ext>
              </a:extLst>
            </p:cNvPr>
            <p:cNvSpPr/>
            <p:nvPr/>
          </p:nvSpPr>
          <p:spPr>
            <a:xfrm>
              <a:off x="5334759" y="3540972"/>
              <a:ext cx="1015139" cy="875654"/>
            </a:xfrm>
            <a:prstGeom prst="rect">
              <a:avLst/>
            </a:prstGeom>
            <a:solidFill>
              <a:srgbClr val="1BA3E0"/>
            </a:solidFill>
            <a:ln w="38100">
              <a:solidFill>
                <a:srgbClr val="0439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rgbClr val="FF2600"/>
                </a:solidFill>
              </a:endParaRP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39D8AE9F-F62F-D54F-94C2-57FA0D003E6A}"/>
                </a:ext>
              </a:extLst>
            </p:cNvPr>
            <p:cNvSpPr txBox="1"/>
            <p:nvPr/>
          </p:nvSpPr>
          <p:spPr>
            <a:xfrm>
              <a:off x="5134842" y="4416627"/>
              <a:ext cx="359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/>
                <a:t>3 s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743AE169-473B-DF43-AAAF-09A2C98CDAC7}"/>
                </a:ext>
              </a:extLst>
            </p:cNvPr>
            <p:cNvSpPr txBox="1"/>
            <p:nvPr/>
          </p:nvSpPr>
          <p:spPr>
            <a:xfrm>
              <a:off x="3726999" y="3469765"/>
              <a:ext cx="6399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/>
                <a:t>250 ms</a:t>
              </a:r>
            </a:p>
          </p:txBody>
        </p:sp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91B9E3A0-99A4-894A-A4C1-2293090AA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3589" y="3816054"/>
              <a:ext cx="417477" cy="325490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AD930336-FEC8-314C-B953-57CA18F155A4}"/>
                </a:ext>
              </a:extLst>
            </p:cNvPr>
            <p:cNvSpPr txBox="1"/>
            <p:nvPr/>
          </p:nvSpPr>
          <p:spPr>
            <a:xfrm>
              <a:off x="4320343" y="3908201"/>
              <a:ext cx="6399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/>
                <a:t>500 ms</a:t>
              </a: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0E3B6C81-0969-E648-96CE-E5B0E22A9B10}"/>
                </a:ext>
              </a:extLst>
            </p:cNvPr>
            <p:cNvSpPr/>
            <p:nvPr/>
          </p:nvSpPr>
          <p:spPr>
            <a:xfrm>
              <a:off x="6029215" y="4017161"/>
              <a:ext cx="1015139" cy="875654"/>
            </a:xfrm>
            <a:prstGeom prst="rect">
              <a:avLst/>
            </a:prstGeom>
            <a:solidFill>
              <a:srgbClr val="1BA3E0"/>
            </a:solidFill>
            <a:ln w="38100">
              <a:solidFill>
                <a:srgbClr val="0439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solidFill>
                  <a:srgbClr val="FF2600"/>
                </a:solidFill>
              </a:endParaRP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9C7E6BE1-D50A-474E-9340-C573303E34D6}"/>
                </a:ext>
              </a:extLst>
            </p:cNvPr>
            <p:cNvSpPr/>
            <p:nvPr/>
          </p:nvSpPr>
          <p:spPr>
            <a:xfrm>
              <a:off x="6612120" y="4508283"/>
              <a:ext cx="1015139" cy="875654"/>
            </a:xfrm>
            <a:prstGeom prst="rect">
              <a:avLst/>
            </a:prstGeom>
            <a:solidFill>
              <a:srgbClr val="1BA3E0"/>
            </a:solidFill>
            <a:ln w="38100">
              <a:solidFill>
                <a:srgbClr val="0439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rgbClr val="FF2600"/>
                  </a:solidFill>
                </a:rPr>
                <a:t>*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B5208969-BEFE-A741-A63C-E23E271FB94D}"/>
                </a:ext>
              </a:extLst>
            </p:cNvPr>
            <p:cNvSpPr txBox="1"/>
            <p:nvPr/>
          </p:nvSpPr>
          <p:spPr>
            <a:xfrm>
              <a:off x="6387167" y="5383938"/>
              <a:ext cx="359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/>
                <a:t>8 s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19B646C9-A90F-3C45-9C7B-3E7D6DE25AF5}"/>
                </a:ext>
              </a:extLst>
            </p:cNvPr>
            <p:cNvSpPr txBox="1"/>
            <p:nvPr/>
          </p:nvSpPr>
          <p:spPr>
            <a:xfrm>
              <a:off x="5825598" y="4892816"/>
              <a:ext cx="359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/>
                <a:t>3 s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ED6F5FD1-D671-C74F-B143-B0F0A0E39618}"/>
                </a:ext>
              </a:extLst>
            </p:cNvPr>
            <p:cNvSpPr txBox="1"/>
            <p:nvPr/>
          </p:nvSpPr>
          <p:spPr>
            <a:xfrm>
              <a:off x="5113559" y="2403927"/>
              <a:ext cx="6517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fixation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33FB4C7A-1EC9-0741-8A0E-F80687266594}"/>
                </a:ext>
              </a:extLst>
            </p:cNvPr>
            <p:cNvSpPr txBox="1"/>
            <p:nvPr/>
          </p:nvSpPr>
          <p:spPr>
            <a:xfrm>
              <a:off x="5705997" y="2830135"/>
              <a:ext cx="5168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delay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599A16DB-D51A-0F44-A39A-CB5A5A7BC333}"/>
                </a:ext>
              </a:extLst>
            </p:cNvPr>
            <p:cNvSpPr txBox="1"/>
            <p:nvPr/>
          </p:nvSpPr>
          <p:spPr>
            <a:xfrm>
              <a:off x="6349898" y="3316434"/>
              <a:ext cx="7860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definition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77BD717A-CDF8-964A-A302-827B5E7E9DFB}"/>
                </a:ext>
              </a:extLst>
            </p:cNvPr>
            <p:cNvSpPr txBox="1"/>
            <p:nvPr/>
          </p:nvSpPr>
          <p:spPr>
            <a:xfrm>
              <a:off x="7044354" y="3807556"/>
              <a:ext cx="5020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think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943D85CD-FD19-CC40-BCAA-93F78C237341}"/>
                </a:ext>
              </a:extLst>
            </p:cNvPr>
            <p:cNvSpPr txBox="1"/>
            <p:nvPr/>
          </p:nvSpPr>
          <p:spPr>
            <a:xfrm>
              <a:off x="7627259" y="4278127"/>
              <a:ext cx="485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jitter</a:t>
              </a:r>
            </a:p>
          </p:txBody>
        </p: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40C707C7-B391-624C-9797-5DE649993AFF}"/>
                </a:ext>
              </a:extLst>
            </p:cNvPr>
            <p:cNvCxnSpPr>
              <a:cxnSpLocks/>
            </p:cNvCxnSpPr>
            <p:nvPr/>
          </p:nvCxnSpPr>
          <p:spPr>
            <a:xfrm>
              <a:off x="3887478" y="3906244"/>
              <a:ext cx="2519906" cy="1914173"/>
            </a:xfrm>
            <a:prstGeom prst="straightConnector1">
              <a:avLst/>
            </a:prstGeom>
            <a:ln w="38100">
              <a:solidFill>
                <a:srgbClr val="04395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B2780B0E-7F9E-6E4F-B799-C0871C2766A8}"/>
                </a:ext>
              </a:extLst>
            </p:cNvPr>
            <p:cNvSpPr txBox="1"/>
            <p:nvPr/>
          </p:nvSpPr>
          <p:spPr>
            <a:xfrm>
              <a:off x="7352384" y="2810605"/>
              <a:ext cx="21788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i="1" dirty="0">
                  <a:solidFill>
                    <a:srgbClr val="FFFFFF"/>
                  </a:solidFill>
                </a:rPr>
                <a:t>“Sabe razonar, resolver problemas </a:t>
              </a:r>
            </a:p>
            <a:p>
              <a:r>
                <a:rPr lang="es-ES" sz="1100" i="1" dirty="0">
                  <a:solidFill>
                    <a:srgbClr val="FFFFFF"/>
                  </a:solidFill>
                </a:rPr>
                <a:t>y comprender ideas complejas”</a:t>
              </a:r>
            </a:p>
          </p:txBody>
        </p:sp>
        <p:sp>
          <p:nvSpPr>
            <p:cNvPr id="27" name="Triángulo 26">
              <a:extLst>
                <a:ext uri="{FF2B5EF4-FFF2-40B4-BE49-F238E27FC236}">
                  <a16:creationId xmlns:a16="http://schemas.microsoft.com/office/drawing/2014/main" id="{C9EF70D9-A156-0C46-9E8E-92FED55F916B}"/>
                </a:ext>
              </a:extLst>
            </p:cNvPr>
            <p:cNvSpPr/>
            <p:nvPr/>
          </p:nvSpPr>
          <p:spPr>
            <a:xfrm rot="13523635">
              <a:off x="7137850" y="3209702"/>
              <a:ext cx="247441" cy="213311"/>
            </a:xfrm>
            <a:prstGeom prst="triangle">
              <a:avLst/>
            </a:prstGeom>
            <a:solidFill>
              <a:srgbClr val="1BA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2E1C4F6-EB50-4CDE-A762-7AFEAF566A35}"/>
              </a:ext>
            </a:extLst>
          </p:cNvPr>
          <p:cNvGrpSpPr/>
          <p:nvPr/>
        </p:nvGrpSpPr>
        <p:grpSpPr>
          <a:xfrm>
            <a:off x="2480732" y="568654"/>
            <a:ext cx="6670370" cy="826767"/>
            <a:chOff x="2480732" y="568654"/>
            <a:chExt cx="6670370" cy="826767"/>
          </a:xfrm>
        </p:grpSpPr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B5FA7EF2-1372-B844-B83E-C739BF13042E}"/>
                </a:ext>
              </a:extLst>
            </p:cNvPr>
            <p:cNvSpPr txBox="1"/>
            <p:nvPr/>
          </p:nvSpPr>
          <p:spPr>
            <a:xfrm>
              <a:off x="2609897" y="568654"/>
              <a:ext cx="14864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43951"/>
                  </a:solidFill>
                </a:rPr>
                <a:t>Participants:</a:t>
              </a:r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FD5E591C-CA0E-2F43-B2F8-14CC99F5AE67}"/>
                </a:ext>
              </a:extLst>
            </p:cNvPr>
            <p:cNvSpPr/>
            <p:nvPr/>
          </p:nvSpPr>
          <p:spPr>
            <a:xfrm>
              <a:off x="3140595" y="995311"/>
              <a:ext cx="60105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43951"/>
                  </a:solidFill>
                </a:rPr>
                <a:t>listen to short definitions of social concepts</a:t>
              </a: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8C1245F3-1E9C-EF4C-A46B-54EA57680C31}"/>
                </a:ext>
              </a:extLst>
            </p:cNvPr>
            <p:cNvSpPr/>
            <p:nvPr/>
          </p:nvSpPr>
          <p:spPr>
            <a:xfrm>
              <a:off x="2480732" y="699502"/>
              <a:ext cx="129165" cy="129165"/>
            </a:xfrm>
            <a:prstGeom prst="ellipse">
              <a:avLst/>
            </a:prstGeom>
            <a:noFill/>
            <a:ln w="38100">
              <a:solidFill>
                <a:srgbClr val="1BA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12186345-7E45-9C4E-A3B5-C10D5A9623A3}"/>
                </a:ext>
              </a:extLst>
            </p:cNvPr>
            <p:cNvCxnSpPr/>
            <p:nvPr/>
          </p:nvCxnSpPr>
          <p:spPr>
            <a:xfrm>
              <a:off x="2990122" y="1174025"/>
              <a:ext cx="150473" cy="0"/>
            </a:xfrm>
            <a:prstGeom prst="line">
              <a:avLst/>
            </a:prstGeom>
            <a:ln w="38100">
              <a:solidFill>
                <a:srgbClr val="1BA3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D22A938-1EEB-477A-AD0A-FD3F2F3C7A53}"/>
              </a:ext>
            </a:extLst>
          </p:cNvPr>
          <p:cNvGrpSpPr/>
          <p:nvPr/>
        </p:nvGrpSpPr>
        <p:grpSpPr>
          <a:xfrm>
            <a:off x="2990121" y="1406939"/>
            <a:ext cx="6147821" cy="1015663"/>
            <a:chOff x="2990121" y="1406939"/>
            <a:chExt cx="6147821" cy="1015663"/>
          </a:xfrm>
        </p:grpSpPr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840A1EA5-7B0E-2349-B466-5F87C4C64993}"/>
                </a:ext>
              </a:extLst>
            </p:cNvPr>
            <p:cNvSpPr/>
            <p:nvPr/>
          </p:nvSpPr>
          <p:spPr>
            <a:xfrm>
              <a:off x="3140595" y="1406939"/>
              <a:ext cx="599734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43951"/>
                  </a:solidFill>
                </a:rPr>
                <a:t>think about the concept (e.g. attribute the referred </a:t>
              </a:r>
            </a:p>
            <a:p>
              <a:r>
                <a:rPr lang="en-US" sz="2000" dirty="0">
                  <a:solidFill>
                    <a:srgbClr val="043951"/>
                  </a:solidFill>
                </a:rPr>
                <a:t>interpersonal attitudes, beliefs, intentions, or emotions </a:t>
              </a:r>
            </a:p>
            <a:p>
              <a:r>
                <a:rPr lang="en-US" sz="2000" dirty="0">
                  <a:solidFill>
                    <a:srgbClr val="043951"/>
                  </a:solidFill>
                </a:rPr>
                <a:t>to a family member, acquaintance, public figure, etc.)</a:t>
              </a:r>
            </a:p>
          </p:txBody>
        </p: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6F74AE4A-7F92-7447-9DFC-7FE03733EA60}"/>
                </a:ext>
              </a:extLst>
            </p:cNvPr>
            <p:cNvCxnSpPr/>
            <p:nvPr/>
          </p:nvCxnSpPr>
          <p:spPr>
            <a:xfrm>
              <a:off x="2990121" y="1625386"/>
              <a:ext cx="150473" cy="0"/>
            </a:xfrm>
            <a:prstGeom prst="line">
              <a:avLst/>
            </a:prstGeom>
            <a:ln w="38100">
              <a:solidFill>
                <a:srgbClr val="1BA3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8B21DF9F-9908-5148-B420-68EF4C0B3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87" y="5265334"/>
            <a:ext cx="4446521" cy="1324908"/>
          </a:xfrm>
          <a:prstGeom prst="rect">
            <a:avLst/>
          </a:prstGeom>
        </p:spPr>
      </p:pic>
      <p:pic>
        <p:nvPicPr>
          <p:cNvPr id="32" name="Picture 2" descr="https://3.bp.blogspot.com/-2ZgU0NNjvdc/WpkzyEx1uiI/AAAAAAAAJvA/gzDzmNDYzRMkdx41pu7aPVphab6vv3WzgCLcBGAs/s1600/unnamed.jpg">
            <a:extLst>
              <a:ext uri="{FF2B5EF4-FFF2-40B4-BE49-F238E27FC236}">
                <a16:creationId xmlns:a16="http://schemas.microsoft.com/office/drawing/2014/main" id="{8F22A81D-EAFE-4C39-828D-DDE11CC73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04" b="47435"/>
          <a:stretch/>
        </p:blipFill>
        <p:spPr bwMode="auto">
          <a:xfrm>
            <a:off x="10848891" y="5821763"/>
            <a:ext cx="1075631" cy="8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82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5EA0A-CD02-48EA-BA57-8C53E02394AF}"/>
              </a:ext>
            </a:extLst>
          </p:cNvPr>
          <p:cNvGrpSpPr/>
          <p:nvPr/>
        </p:nvGrpSpPr>
        <p:grpSpPr>
          <a:xfrm>
            <a:off x="2542298" y="1071088"/>
            <a:ext cx="7107404" cy="4696384"/>
            <a:chOff x="2532773" y="1014883"/>
            <a:chExt cx="7107404" cy="4696384"/>
          </a:xfrm>
        </p:grpSpPr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B0270D5A-BB02-4A4B-A0AF-CF24C5BC02FA}"/>
                </a:ext>
              </a:extLst>
            </p:cNvPr>
            <p:cNvSpPr txBox="1"/>
            <p:nvPr/>
          </p:nvSpPr>
          <p:spPr>
            <a:xfrm>
              <a:off x="2532773" y="1014883"/>
              <a:ext cx="2240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043951"/>
                  </a:solidFill>
                </a:rPr>
                <a:t>nonaffective</a:t>
              </a:r>
              <a:r>
                <a:rPr lang="en-US" dirty="0">
                  <a:solidFill>
                    <a:srgbClr val="043951"/>
                  </a:solidFill>
                </a:rPr>
                <a:t> concepts</a:t>
              </a: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201DDC4C-95A6-2B4D-9963-08CDDA91381D}"/>
                </a:ext>
              </a:extLst>
            </p:cNvPr>
            <p:cNvSpPr txBox="1"/>
            <p:nvPr/>
          </p:nvSpPr>
          <p:spPr>
            <a:xfrm>
              <a:off x="7445825" y="1034323"/>
              <a:ext cx="1865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043951"/>
                  </a:solidFill>
                </a:rPr>
                <a:t>affective</a:t>
              </a:r>
              <a:r>
                <a:rPr lang="en-US" b="1" i="1" dirty="0">
                  <a:solidFill>
                    <a:srgbClr val="043951"/>
                  </a:solidFill>
                </a:rPr>
                <a:t> </a:t>
              </a:r>
              <a:r>
                <a:rPr lang="en-US" i="1" dirty="0">
                  <a:solidFill>
                    <a:srgbClr val="043951"/>
                  </a:solidFill>
                </a:rPr>
                <a:t>concepts</a:t>
              </a:r>
              <a:endParaRPr lang="en-US" dirty="0">
                <a:solidFill>
                  <a:srgbClr val="043951"/>
                </a:solidFill>
              </a:endParaRP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6FE2D4B2-6294-7E4B-B1E6-D601F5757128}"/>
                </a:ext>
              </a:extLst>
            </p:cNvPr>
            <p:cNvSpPr txBox="1"/>
            <p:nvPr/>
          </p:nvSpPr>
          <p:spPr>
            <a:xfrm>
              <a:off x="2532773" y="1574051"/>
              <a:ext cx="1322799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_tradnl" sz="1400" b="1" dirty="0">
                  <a:solidFill>
                    <a:srgbClr val="1BA3E0"/>
                  </a:solidFill>
                </a:rPr>
                <a:t>Sincero/a</a:t>
              </a:r>
            </a:p>
            <a:p>
              <a:pPr algn="r"/>
              <a:r>
                <a:rPr lang="es-ES_tradnl" sz="1400" b="1" dirty="0">
                  <a:solidFill>
                    <a:srgbClr val="1BA3E0"/>
                  </a:solidFill>
                </a:rPr>
                <a:t>Comprensivo/a</a:t>
              </a:r>
            </a:p>
            <a:p>
              <a:pPr algn="r"/>
              <a:r>
                <a:rPr lang="es-ES_tradnl" sz="1400" b="1" dirty="0">
                  <a:solidFill>
                    <a:srgbClr val="1BA3E0"/>
                  </a:solidFill>
                </a:rPr>
                <a:t>Leal</a:t>
              </a:r>
            </a:p>
            <a:p>
              <a:pPr algn="r"/>
              <a:r>
                <a:rPr lang="es-ES_tradnl" sz="1400" b="1" dirty="0">
                  <a:solidFill>
                    <a:srgbClr val="1BA3E0"/>
                  </a:solidFill>
                </a:rPr>
                <a:t>Inteligente</a:t>
              </a:r>
            </a:p>
            <a:p>
              <a:pPr algn="r"/>
              <a:r>
                <a:rPr lang="es-ES_tradnl" sz="1400" b="1" dirty="0">
                  <a:solidFill>
                    <a:srgbClr val="1BA3E0"/>
                  </a:solidFill>
                </a:rPr>
                <a:t>Generoso/a</a:t>
              </a:r>
            </a:p>
            <a:p>
              <a:pPr algn="r"/>
              <a:r>
                <a:rPr lang="es-ES_tradnl" sz="1400" b="1" dirty="0">
                  <a:solidFill>
                    <a:srgbClr val="1BA3E0"/>
                  </a:solidFill>
                </a:rPr>
                <a:t>Ingenioso/a</a:t>
              </a:r>
            </a:p>
            <a:p>
              <a:pPr algn="r"/>
              <a:r>
                <a:rPr lang="es-ES_tradnl" sz="1400" b="1" dirty="0">
                  <a:solidFill>
                    <a:srgbClr val="1BA3E0"/>
                  </a:solidFill>
                </a:rPr>
                <a:t>Cooperativo/a</a:t>
              </a:r>
            </a:p>
            <a:p>
              <a:pPr algn="r"/>
              <a:r>
                <a:rPr lang="es-ES_tradnl" sz="1400" b="1" dirty="0">
                  <a:solidFill>
                    <a:srgbClr val="1BA3E0"/>
                  </a:solidFill>
                </a:rPr>
                <a:t>Indulgente</a:t>
              </a:r>
            </a:p>
            <a:p>
              <a:pPr algn="r"/>
              <a:r>
                <a:rPr lang="es-ES_tradnl" sz="1400" b="1" dirty="0">
                  <a:solidFill>
                    <a:srgbClr val="1BA3E0"/>
                  </a:solidFill>
                </a:rPr>
                <a:t>Concienzudo/a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D7B48201-9495-1740-AE86-5B9A02011143}"/>
                </a:ext>
              </a:extLst>
            </p:cNvPr>
            <p:cNvSpPr txBox="1"/>
            <p:nvPr/>
          </p:nvSpPr>
          <p:spPr>
            <a:xfrm>
              <a:off x="2583043" y="3679942"/>
              <a:ext cx="1272528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_tradnl" sz="1400" b="1" dirty="0">
                  <a:solidFill>
                    <a:srgbClr val="043951"/>
                  </a:solidFill>
                </a:rPr>
                <a:t>Vago/a</a:t>
              </a:r>
            </a:p>
            <a:p>
              <a:pPr algn="r"/>
              <a:r>
                <a:rPr lang="es-ES_tradnl" sz="1400" b="1" dirty="0">
                  <a:solidFill>
                    <a:srgbClr val="043951"/>
                  </a:solidFill>
                </a:rPr>
                <a:t>Irresponsable</a:t>
              </a:r>
            </a:p>
            <a:p>
              <a:pPr algn="r"/>
              <a:r>
                <a:rPr lang="es-ES_tradnl" sz="1400" b="1" dirty="0">
                  <a:solidFill>
                    <a:srgbClr val="043951"/>
                  </a:solidFill>
                </a:rPr>
                <a:t>Prejuicioso/a</a:t>
              </a:r>
            </a:p>
            <a:p>
              <a:pPr algn="r"/>
              <a:r>
                <a:rPr lang="es-ES_tradnl" sz="1400" b="1" dirty="0">
                  <a:solidFill>
                    <a:srgbClr val="043951"/>
                  </a:solidFill>
                </a:rPr>
                <a:t>Aburrido/a</a:t>
              </a:r>
            </a:p>
            <a:p>
              <a:pPr algn="r"/>
              <a:r>
                <a:rPr lang="es-ES_tradnl" sz="1400" b="1" dirty="0">
                  <a:solidFill>
                    <a:srgbClr val="043951"/>
                  </a:solidFill>
                </a:rPr>
                <a:t>Hostil</a:t>
              </a:r>
            </a:p>
            <a:p>
              <a:pPr algn="r"/>
              <a:r>
                <a:rPr lang="es-ES_tradnl" sz="1400" b="1" dirty="0">
                  <a:solidFill>
                    <a:srgbClr val="043951"/>
                  </a:solidFill>
                </a:rPr>
                <a:t>Egoísta</a:t>
              </a:r>
            </a:p>
            <a:p>
              <a:pPr algn="r"/>
              <a:r>
                <a:rPr lang="es-ES_tradnl" sz="1400" b="1" dirty="0">
                  <a:solidFill>
                    <a:srgbClr val="043951"/>
                  </a:solidFill>
                </a:rPr>
                <a:t>Maleducado/a</a:t>
              </a:r>
            </a:p>
            <a:p>
              <a:pPr algn="r"/>
              <a:r>
                <a:rPr lang="es-ES_tradnl" sz="1400" b="1" dirty="0">
                  <a:solidFill>
                    <a:srgbClr val="043951"/>
                  </a:solidFill>
                </a:rPr>
                <a:t>Codicioso/a</a:t>
              </a:r>
            </a:p>
            <a:p>
              <a:pPr algn="r"/>
              <a:r>
                <a:rPr lang="es-ES_tradnl" sz="1400" b="1" dirty="0">
                  <a:solidFill>
                    <a:srgbClr val="043951"/>
                  </a:solidFill>
                </a:rPr>
                <a:t>Farsante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FCB5294A-75C1-E34A-BCF8-E57AA4A87EC4}"/>
                </a:ext>
              </a:extLst>
            </p:cNvPr>
            <p:cNvSpPr txBox="1"/>
            <p:nvPr/>
          </p:nvSpPr>
          <p:spPr>
            <a:xfrm>
              <a:off x="7279449" y="1574051"/>
              <a:ext cx="1186222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_tradnl" sz="1400" b="1" dirty="0">
                  <a:solidFill>
                    <a:srgbClr val="1BA3E0"/>
                  </a:solidFill>
                </a:rPr>
                <a:t>Empático/a</a:t>
              </a:r>
            </a:p>
            <a:p>
              <a:pPr algn="r"/>
              <a:r>
                <a:rPr lang="es-ES_tradnl" sz="1400" b="1" dirty="0">
                  <a:solidFill>
                    <a:srgbClr val="1BA3E0"/>
                  </a:solidFill>
                </a:rPr>
                <a:t>Afable</a:t>
              </a:r>
            </a:p>
            <a:p>
              <a:pPr algn="r"/>
              <a:r>
                <a:rPr lang="es-ES_tradnl" sz="1400" b="1" dirty="0">
                  <a:solidFill>
                    <a:srgbClr val="1BA3E0"/>
                  </a:solidFill>
                </a:rPr>
                <a:t>Bondadoso/a</a:t>
              </a:r>
            </a:p>
            <a:p>
              <a:pPr algn="r"/>
              <a:r>
                <a:rPr lang="es-ES_tradnl" sz="1400" b="1" dirty="0">
                  <a:solidFill>
                    <a:srgbClr val="1BA3E0"/>
                  </a:solidFill>
                </a:rPr>
                <a:t>Animado/a</a:t>
              </a:r>
            </a:p>
            <a:p>
              <a:pPr algn="r"/>
              <a:r>
                <a:rPr lang="es-ES_tradnl" sz="1400" b="1" dirty="0">
                  <a:solidFill>
                    <a:srgbClr val="1BA3E0"/>
                  </a:solidFill>
                </a:rPr>
                <a:t>Cariñoso/a</a:t>
              </a:r>
            </a:p>
            <a:p>
              <a:pPr algn="r"/>
              <a:r>
                <a:rPr lang="es-ES_tradnl" sz="1400" b="1" dirty="0">
                  <a:solidFill>
                    <a:srgbClr val="1BA3E0"/>
                  </a:solidFill>
                </a:rPr>
                <a:t>Entusiasta</a:t>
              </a:r>
            </a:p>
            <a:p>
              <a:pPr algn="r"/>
              <a:r>
                <a:rPr lang="es-ES_tradnl" sz="1400" b="1" dirty="0">
                  <a:solidFill>
                    <a:srgbClr val="1BA3E0"/>
                  </a:solidFill>
                </a:rPr>
                <a:t>Agradecido/a</a:t>
              </a:r>
            </a:p>
            <a:p>
              <a:pPr algn="r"/>
              <a:r>
                <a:rPr lang="es-ES_tradnl" sz="1400" b="1" dirty="0">
                  <a:solidFill>
                    <a:srgbClr val="1BA3E0"/>
                  </a:solidFill>
                </a:rPr>
                <a:t>Sensible</a:t>
              </a:r>
            </a:p>
            <a:p>
              <a:pPr algn="r"/>
              <a:r>
                <a:rPr lang="es-ES_tradnl" sz="1400" b="1" dirty="0">
                  <a:solidFill>
                    <a:srgbClr val="1BA3E0"/>
                  </a:solidFill>
                </a:rPr>
                <a:t>Compasivo/a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6EBA63D7-063C-8D44-9793-A318C3D6A1EB}"/>
                </a:ext>
              </a:extLst>
            </p:cNvPr>
            <p:cNvSpPr txBox="1"/>
            <p:nvPr/>
          </p:nvSpPr>
          <p:spPr>
            <a:xfrm>
              <a:off x="6999245" y="3679942"/>
              <a:ext cx="1466427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_tradnl" sz="1400" b="1" dirty="0">
                  <a:solidFill>
                    <a:srgbClr val="043951"/>
                  </a:solidFill>
                </a:rPr>
                <a:t>Envidioso/a</a:t>
              </a:r>
            </a:p>
            <a:p>
              <a:pPr algn="r"/>
              <a:r>
                <a:rPr lang="es-ES_tradnl" sz="1400" b="1" dirty="0">
                  <a:solidFill>
                    <a:srgbClr val="043951"/>
                  </a:solidFill>
                </a:rPr>
                <a:t>Exaltado/a</a:t>
              </a:r>
            </a:p>
            <a:p>
              <a:pPr algn="r"/>
              <a:r>
                <a:rPr lang="es-ES_tradnl" sz="1400" b="1" dirty="0">
                  <a:solidFill>
                    <a:srgbClr val="043951"/>
                  </a:solidFill>
                </a:rPr>
                <a:t>Neurótico/a</a:t>
              </a:r>
            </a:p>
            <a:p>
              <a:pPr algn="r"/>
              <a:r>
                <a:rPr lang="es-ES_tradnl" sz="1400" b="1" dirty="0">
                  <a:solidFill>
                    <a:srgbClr val="043951"/>
                  </a:solidFill>
                </a:rPr>
                <a:t>Resentido/a</a:t>
              </a:r>
            </a:p>
            <a:p>
              <a:pPr algn="r"/>
              <a:r>
                <a:rPr lang="es-ES_tradnl" sz="1400" b="1" dirty="0">
                  <a:solidFill>
                    <a:srgbClr val="043951"/>
                  </a:solidFill>
                </a:rPr>
                <a:t>Pesimista</a:t>
              </a:r>
            </a:p>
            <a:p>
              <a:pPr algn="r"/>
              <a:r>
                <a:rPr lang="es-ES_tradnl" sz="1400" b="1" dirty="0">
                  <a:solidFill>
                    <a:srgbClr val="043951"/>
                  </a:solidFill>
                </a:rPr>
                <a:t>Despiadado</a:t>
              </a:r>
            </a:p>
            <a:p>
              <a:pPr algn="r"/>
              <a:r>
                <a:rPr lang="es-ES_tradnl" sz="1400" b="1" dirty="0">
                  <a:solidFill>
                    <a:srgbClr val="043951"/>
                  </a:solidFill>
                </a:rPr>
                <a:t>Condescendiente</a:t>
              </a:r>
            </a:p>
            <a:p>
              <a:pPr algn="r"/>
              <a:r>
                <a:rPr lang="es-ES_tradnl" sz="1400" b="1" dirty="0">
                  <a:solidFill>
                    <a:srgbClr val="043951"/>
                  </a:solidFill>
                </a:rPr>
                <a:t>Insensible</a:t>
              </a:r>
            </a:p>
            <a:p>
              <a:pPr algn="r"/>
              <a:r>
                <a:rPr lang="es-ES_tradnl" sz="1400" b="1" dirty="0">
                  <a:solidFill>
                    <a:srgbClr val="043951"/>
                  </a:solidFill>
                </a:rPr>
                <a:t>Cruel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DD4BDE21-C5BD-4B41-B8D4-B0821FED5C2D}"/>
                </a:ext>
              </a:extLst>
            </p:cNvPr>
            <p:cNvSpPr txBox="1"/>
            <p:nvPr/>
          </p:nvSpPr>
          <p:spPr>
            <a:xfrm>
              <a:off x="5405913" y="1567445"/>
              <a:ext cx="12039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1BA3E0"/>
                  </a:solidFill>
                </a:rPr>
                <a:t>high likableness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2226D80E-21B5-974E-96BF-D718135C0D42}"/>
                </a:ext>
              </a:extLst>
            </p:cNvPr>
            <p:cNvSpPr txBox="1"/>
            <p:nvPr/>
          </p:nvSpPr>
          <p:spPr>
            <a:xfrm>
              <a:off x="5426913" y="5434268"/>
              <a:ext cx="11619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srgbClr val="043951"/>
                  </a:solidFill>
                </a:rPr>
                <a:t>low likableness</a:t>
              </a:r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B3B091D6-B348-3D46-9064-03AAEEB368D1}"/>
                </a:ext>
              </a:extLst>
            </p:cNvPr>
            <p:cNvSpPr/>
            <p:nvPr/>
          </p:nvSpPr>
          <p:spPr>
            <a:xfrm>
              <a:off x="5911698" y="1844443"/>
              <a:ext cx="192349" cy="3589824"/>
            </a:xfrm>
            <a:prstGeom prst="rect">
              <a:avLst/>
            </a:prstGeom>
            <a:gradFill>
              <a:gsLst>
                <a:gs pos="50000">
                  <a:srgbClr val="FFFFFF"/>
                </a:gs>
                <a:gs pos="0">
                  <a:srgbClr val="043951"/>
                </a:gs>
                <a:gs pos="100000">
                  <a:srgbClr val="1BA3E0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68DA7AC2-DE39-B74C-9463-E738671471BC}"/>
                </a:ext>
              </a:extLst>
            </p:cNvPr>
            <p:cNvSpPr txBox="1"/>
            <p:nvPr/>
          </p:nvSpPr>
          <p:spPr>
            <a:xfrm>
              <a:off x="3768322" y="1574051"/>
              <a:ext cx="1262653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1BA3E0"/>
                  </a:solidFill>
                  <a:latin typeface="+mj-lt"/>
                </a:rPr>
                <a:t>Sincere</a:t>
              </a:r>
            </a:p>
            <a:p>
              <a:r>
                <a:rPr lang="en-US" sz="1400" dirty="0">
                  <a:solidFill>
                    <a:srgbClr val="1BA3E0"/>
                  </a:solidFill>
                  <a:latin typeface="+mj-lt"/>
                </a:rPr>
                <a:t>Understanding</a:t>
              </a:r>
            </a:p>
            <a:p>
              <a:r>
                <a:rPr lang="en-US" sz="1400" dirty="0">
                  <a:solidFill>
                    <a:srgbClr val="1BA3E0"/>
                  </a:solidFill>
                  <a:latin typeface="+mj-lt"/>
                </a:rPr>
                <a:t>Loyal</a:t>
              </a:r>
            </a:p>
            <a:p>
              <a:r>
                <a:rPr lang="en-US" sz="1400" dirty="0">
                  <a:solidFill>
                    <a:srgbClr val="1BA3E0"/>
                  </a:solidFill>
                  <a:latin typeface="+mj-lt"/>
                </a:rPr>
                <a:t>Intelligent</a:t>
              </a:r>
            </a:p>
            <a:p>
              <a:r>
                <a:rPr lang="en-US" sz="1400" dirty="0">
                  <a:solidFill>
                    <a:srgbClr val="1BA3E0"/>
                  </a:solidFill>
                  <a:latin typeface="+mj-lt"/>
                </a:rPr>
                <a:t>Unselfish</a:t>
              </a:r>
            </a:p>
            <a:p>
              <a:r>
                <a:rPr lang="en-US" sz="1400" dirty="0">
                  <a:solidFill>
                    <a:srgbClr val="1BA3E0"/>
                  </a:solidFill>
                  <a:latin typeface="+mj-lt"/>
                </a:rPr>
                <a:t>Clever</a:t>
              </a:r>
            </a:p>
            <a:p>
              <a:r>
                <a:rPr lang="en-US" sz="1400" dirty="0">
                  <a:solidFill>
                    <a:srgbClr val="1BA3E0"/>
                  </a:solidFill>
                  <a:latin typeface="+mj-lt"/>
                </a:rPr>
                <a:t>Helpful</a:t>
              </a:r>
            </a:p>
            <a:p>
              <a:r>
                <a:rPr lang="en-US" sz="1400" dirty="0">
                  <a:solidFill>
                    <a:srgbClr val="1BA3E0"/>
                  </a:solidFill>
                  <a:latin typeface="+mj-lt"/>
                </a:rPr>
                <a:t>Forgiving</a:t>
              </a:r>
            </a:p>
            <a:p>
              <a:r>
                <a:rPr lang="en-US" sz="1400" dirty="0">
                  <a:solidFill>
                    <a:srgbClr val="1BA3E0"/>
                  </a:solidFill>
                  <a:latin typeface="+mj-lt"/>
                </a:rPr>
                <a:t>Conscientious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CF89F1-7C34-4540-B67B-474AFFD6AF50}"/>
                </a:ext>
              </a:extLst>
            </p:cNvPr>
            <p:cNvSpPr txBox="1"/>
            <p:nvPr/>
          </p:nvSpPr>
          <p:spPr>
            <a:xfrm>
              <a:off x="3772890" y="3679942"/>
              <a:ext cx="1134478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951"/>
                  </a:solidFill>
                  <a:latin typeface="+mj-lt"/>
                </a:rPr>
                <a:t>Lazy</a:t>
              </a:r>
            </a:p>
            <a:p>
              <a:r>
                <a:rPr lang="en-US" sz="1400" dirty="0">
                  <a:solidFill>
                    <a:srgbClr val="043951"/>
                  </a:solidFill>
                  <a:latin typeface="+mj-lt"/>
                </a:rPr>
                <a:t>Irresponsible</a:t>
              </a:r>
            </a:p>
            <a:p>
              <a:r>
                <a:rPr lang="en-US" sz="1400" dirty="0">
                  <a:solidFill>
                    <a:srgbClr val="043951"/>
                  </a:solidFill>
                  <a:latin typeface="+mj-lt"/>
                </a:rPr>
                <a:t>Prejudiced</a:t>
              </a:r>
            </a:p>
            <a:p>
              <a:r>
                <a:rPr lang="en-US" sz="1400" dirty="0">
                  <a:solidFill>
                    <a:srgbClr val="043951"/>
                  </a:solidFill>
                  <a:latin typeface="+mj-lt"/>
                </a:rPr>
                <a:t>Boring</a:t>
              </a:r>
            </a:p>
            <a:p>
              <a:r>
                <a:rPr lang="en-US" sz="1400" dirty="0">
                  <a:solidFill>
                    <a:srgbClr val="043951"/>
                  </a:solidFill>
                  <a:latin typeface="+mj-lt"/>
                </a:rPr>
                <a:t>Hostile</a:t>
              </a:r>
            </a:p>
            <a:p>
              <a:r>
                <a:rPr lang="en-US" sz="1400" dirty="0">
                  <a:solidFill>
                    <a:srgbClr val="043951"/>
                  </a:solidFill>
                  <a:latin typeface="+mj-lt"/>
                </a:rPr>
                <a:t>Selfish</a:t>
              </a:r>
            </a:p>
            <a:p>
              <a:r>
                <a:rPr lang="en-US" sz="1400" dirty="0">
                  <a:solidFill>
                    <a:srgbClr val="043951"/>
                  </a:solidFill>
                  <a:latin typeface="+mj-lt"/>
                </a:rPr>
                <a:t>Rude</a:t>
              </a:r>
            </a:p>
            <a:p>
              <a:r>
                <a:rPr lang="en-US" sz="1400" dirty="0">
                  <a:solidFill>
                    <a:srgbClr val="043951"/>
                  </a:solidFill>
                  <a:latin typeface="+mj-lt"/>
                </a:rPr>
                <a:t>Greedy</a:t>
              </a:r>
            </a:p>
            <a:p>
              <a:r>
                <a:rPr lang="en-US" sz="1400" dirty="0">
                  <a:solidFill>
                    <a:srgbClr val="043951"/>
                  </a:solidFill>
                  <a:latin typeface="+mj-lt"/>
                </a:rPr>
                <a:t>Phony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330F2FA7-1B0E-4144-A7AA-E708EFECC7F6}"/>
                </a:ext>
              </a:extLst>
            </p:cNvPr>
            <p:cNvSpPr txBox="1"/>
            <p:nvPr/>
          </p:nvSpPr>
          <p:spPr>
            <a:xfrm>
              <a:off x="8378421" y="1575874"/>
              <a:ext cx="1261756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1BA3E0"/>
                  </a:solidFill>
                  <a:latin typeface="+mj-lt"/>
                </a:rPr>
                <a:t>Empathetic</a:t>
              </a:r>
            </a:p>
            <a:p>
              <a:r>
                <a:rPr lang="en-US" sz="1400" dirty="0">
                  <a:solidFill>
                    <a:srgbClr val="1BA3E0"/>
                  </a:solidFill>
                  <a:latin typeface="+mj-lt"/>
                </a:rPr>
                <a:t>Good-natured</a:t>
              </a:r>
            </a:p>
            <a:p>
              <a:r>
                <a:rPr lang="en-US" sz="1400" dirty="0">
                  <a:solidFill>
                    <a:srgbClr val="1BA3E0"/>
                  </a:solidFill>
                  <a:latin typeface="+mj-lt"/>
                </a:rPr>
                <a:t>Kind</a:t>
              </a:r>
            </a:p>
            <a:p>
              <a:r>
                <a:rPr lang="en-US" sz="1400" dirty="0">
                  <a:solidFill>
                    <a:srgbClr val="1BA3E0"/>
                  </a:solidFill>
                  <a:latin typeface="+mj-lt"/>
                </a:rPr>
                <a:t>Cheerful</a:t>
              </a:r>
            </a:p>
            <a:p>
              <a:r>
                <a:rPr lang="en-US" sz="1400" dirty="0">
                  <a:solidFill>
                    <a:srgbClr val="1BA3E0"/>
                  </a:solidFill>
                  <a:latin typeface="+mj-lt"/>
                </a:rPr>
                <a:t>Warm-hearted</a:t>
              </a:r>
            </a:p>
            <a:p>
              <a:r>
                <a:rPr lang="en-US" sz="1400" dirty="0">
                  <a:solidFill>
                    <a:srgbClr val="1BA3E0"/>
                  </a:solidFill>
                  <a:latin typeface="+mj-lt"/>
                </a:rPr>
                <a:t>Enthusiastic</a:t>
              </a:r>
            </a:p>
            <a:p>
              <a:r>
                <a:rPr lang="en-US" sz="1400" dirty="0">
                  <a:solidFill>
                    <a:srgbClr val="1BA3E0"/>
                  </a:solidFill>
                  <a:latin typeface="+mj-lt"/>
                </a:rPr>
                <a:t>Grateful</a:t>
              </a:r>
            </a:p>
            <a:p>
              <a:r>
                <a:rPr lang="en-US" sz="1400" dirty="0">
                  <a:solidFill>
                    <a:srgbClr val="1BA3E0"/>
                  </a:solidFill>
                  <a:latin typeface="+mj-lt"/>
                </a:rPr>
                <a:t>Sensible</a:t>
              </a:r>
            </a:p>
            <a:p>
              <a:r>
                <a:rPr lang="en-US" sz="1400" dirty="0">
                  <a:solidFill>
                    <a:srgbClr val="1BA3E0"/>
                  </a:solidFill>
                  <a:latin typeface="+mj-lt"/>
                </a:rPr>
                <a:t>Sympathetic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7ED26AF3-2730-2F4C-BBFB-F001092E9153}"/>
                </a:ext>
              </a:extLst>
            </p:cNvPr>
            <p:cNvSpPr txBox="1"/>
            <p:nvPr/>
          </p:nvSpPr>
          <p:spPr>
            <a:xfrm>
              <a:off x="8379439" y="3678119"/>
              <a:ext cx="1206484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951"/>
                  </a:solidFill>
                  <a:latin typeface="+mj-lt"/>
                </a:rPr>
                <a:t>Envious</a:t>
              </a:r>
            </a:p>
            <a:p>
              <a:r>
                <a:rPr lang="en-US" sz="1400" dirty="0">
                  <a:solidFill>
                    <a:srgbClr val="043951"/>
                  </a:solidFill>
                  <a:latin typeface="+mj-lt"/>
                </a:rPr>
                <a:t>Hot-tempered</a:t>
              </a:r>
            </a:p>
            <a:p>
              <a:r>
                <a:rPr lang="en-US" sz="1400" dirty="0">
                  <a:solidFill>
                    <a:srgbClr val="043951"/>
                  </a:solidFill>
                  <a:latin typeface="+mj-lt"/>
                </a:rPr>
                <a:t>Neurotic</a:t>
              </a:r>
            </a:p>
            <a:p>
              <a:r>
                <a:rPr lang="en-US" sz="1400" dirty="0">
                  <a:solidFill>
                    <a:srgbClr val="043951"/>
                  </a:solidFill>
                  <a:latin typeface="+mj-lt"/>
                </a:rPr>
                <a:t>Resentful</a:t>
              </a:r>
            </a:p>
            <a:p>
              <a:r>
                <a:rPr lang="en-US" sz="1400" dirty="0">
                  <a:solidFill>
                    <a:srgbClr val="043951"/>
                  </a:solidFill>
                  <a:latin typeface="+mj-lt"/>
                </a:rPr>
                <a:t>Gloomy</a:t>
              </a:r>
            </a:p>
            <a:p>
              <a:r>
                <a:rPr lang="en-US" sz="1400" dirty="0">
                  <a:solidFill>
                    <a:srgbClr val="043951"/>
                  </a:solidFill>
                  <a:latin typeface="+mj-lt"/>
                </a:rPr>
                <a:t>Unforgiving</a:t>
              </a:r>
            </a:p>
            <a:p>
              <a:r>
                <a:rPr lang="en-US" sz="1400" dirty="0">
                  <a:solidFill>
                    <a:srgbClr val="043951"/>
                  </a:solidFill>
                  <a:latin typeface="+mj-lt"/>
                </a:rPr>
                <a:t>Snobbish</a:t>
              </a:r>
            </a:p>
            <a:p>
              <a:r>
                <a:rPr lang="en-US" sz="1400" dirty="0">
                  <a:solidFill>
                    <a:srgbClr val="043951"/>
                  </a:solidFill>
                  <a:latin typeface="+mj-lt"/>
                </a:rPr>
                <a:t>Insensitive</a:t>
              </a:r>
            </a:p>
            <a:p>
              <a:r>
                <a:rPr lang="en-US" sz="1400" dirty="0">
                  <a:solidFill>
                    <a:srgbClr val="043951"/>
                  </a:solidFill>
                  <a:latin typeface="+mj-lt"/>
                </a:rPr>
                <a:t>Cruel</a:t>
              </a:r>
            </a:p>
          </p:txBody>
        </p:sp>
      </p:grpSp>
      <p:pic>
        <p:nvPicPr>
          <p:cNvPr id="17" name="Picture 2" descr="https://3.bp.blogspot.com/-2ZgU0NNjvdc/WpkzyEx1uiI/AAAAAAAAJvA/gzDzmNDYzRMkdx41pu7aPVphab6vv3WzgCLcBGAs/s1600/unnamed.jpg">
            <a:extLst>
              <a:ext uri="{FF2B5EF4-FFF2-40B4-BE49-F238E27FC236}">
                <a16:creationId xmlns:a16="http://schemas.microsoft.com/office/drawing/2014/main" id="{990B2222-D547-4039-9028-012586CE59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04" b="47435"/>
          <a:stretch/>
        </p:blipFill>
        <p:spPr bwMode="auto">
          <a:xfrm>
            <a:off x="10848891" y="5821763"/>
            <a:ext cx="1075631" cy="8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86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78BCFA8-AA3C-4A19-ACBD-73C7E15FC0FD}"/>
              </a:ext>
            </a:extLst>
          </p:cNvPr>
          <p:cNvGrpSpPr/>
          <p:nvPr/>
        </p:nvGrpSpPr>
        <p:grpSpPr>
          <a:xfrm>
            <a:off x="1427747" y="0"/>
            <a:ext cx="7345100" cy="6858000"/>
            <a:chOff x="1427747" y="0"/>
            <a:chExt cx="7345100" cy="6858000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EDC8FF9D-4B81-9340-8C73-F3727136484F}"/>
                </a:ext>
              </a:extLst>
            </p:cNvPr>
            <p:cNvSpPr txBox="1"/>
            <p:nvPr/>
          </p:nvSpPr>
          <p:spPr>
            <a:xfrm>
              <a:off x="1995681" y="2188283"/>
              <a:ext cx="4633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43951"/>
                  </a:solidFill>
                </a:rPr>
                <a:t>removal of </a:t>
              </a:r>
              <a:r>
                <a:rPr lang="en-US" sz="2000" dirty="0">
                  <a:solidFill>
                    <a:srgbClr val="1BA3E0"/>
                  </a:solidFill>
                </a:rPr>
                <a:t>non-brain tissue </a:t>
              </a:r>
              <a:r>
                <a:rPr lang="en-US" sz="2000" dirty="0">
                  <a:solidFill>
                    <a:srgbClr val="043951"/>
                  </a:solidFill>
                </a:rPr>
                <a:t>using FSL’s BET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F6BD443-A2E4-49FF-9712-193E85AF7678}"/>
                </a:ext>
              </a:extLst>
            </p:cNvPr>
            <p:cNvSpPr/>
            <p:nvPr/>
          </p:nvSpPr>
          <p:spPr>
            <a:xfrm>
              <a:off x="1427747" y="0"/>
              <a:ext cx="341669" cy="6858000"/>
            </a:xfrm>
            <a:prstGeom prst="rect">
              <a:avLst/>
            </a:prstGeom>
            <a:solidFill>
              <a:srgbClr val="0439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D88BE13B-2FE7-174C-9419-F9FC44BC956F}"/>
                </a:ext>
              </a:extLst>
            </p:cNvPr>
            <p:cNvSpPr/>
            <p:nvPr/>
          </p:nvSpPr>
          <p:spPr>
            <a:xfrm>
              <a:off x="1537656" y="2319131"/>
              <a:ext cx="129165" cy="12916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47A9032-A40D-6A4C-BF14-C20F5E131A27}"/>
                </a:ext>
              </a:extLst>
            </p:cNvPr>
            <p:cNvSpPr txBox="1"/>
            <p:nvPr/>
          </p:nvSpPr>
          <p:spPr>
            <a:xfrm>
              <a:off x="1994842" y="2829625"/>
              <a:ext cx="39287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1BA3E0"/>
                  </a:solidFill>
                </a:rPr>
                <a:t>volume realignment </a:t>
              </a:r>
              <a:r>
                <a:rPr lang="en-US" sz="2000" dirty="0">
                  <a:solidFill>
                    <a:srgbClr val="043951"/>
                  </a:solidFill>
                </a:rPr>
                <a:t>using MCFLIRT</a:t>
              </a:r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0DCBB020-A6B7-3C4C-A5AC-FB063919C1E6}"/>
                </a:ext>
              </a:extLst>
            </p:cNvPr>
            <p:cNvSpPr/>
            <p:nvPr/>
          </p:nvSpPr>
          <p:spPr>
            <a:xfrm>
              <a:off x="1536817" y="2960473"/>
              <a:ext cx="129165" cy="12916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4B609ADE-2B3B-AF4D-BDF1-410023CAD266}"/>
                </a:ext>
              </a:extLst>
            </p:cNvPr>
            <p:cNvSpPr txBox="1"/>
            <p:nvPr/>
          </p:nvSpPr>
          <p:spPr>
            <a:xfrm>
              <a:off x="1995682" y="3470967"/>
              <a:ext cx="57760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43951"/>
                  </a:solidFill>
                </a:rPr>
                <a:t>gaussian kernel (FWHM = 3mm) for </a:t>
              </a:r>
              <a:r>
                <a:rPr lang="en-US" sz="2000" dirty="0">
                  <a:solidFill>
                    <a:srgbClr val="1BA3E0"/>
                  </a:solidFill>
                </a:rPr>
                <a:t>spatial smoothing</a:t>
              </a: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FBEAE710-D4E9-E64B-8F58-21764296591D}"/>
                </a:ext>
              </a:extLst>
            </p:cNvPr>
            <p:cNvSpPr/>
            <p:nvPr/>
          </p:nvSpPr>
          <p:spPr>
            <a:xfrm>
              <a:off x="1537656" y="3601815"/>
              <a:ext cx="129165" cy="12916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9B668D75-E21D-F44F-AE62-A547BE51ECFA}"/>
                </a:ext>
              </a:extLst>
            </p:cNvPr>
            <p:cNvSpPr txBox="1"/>
            <p:nvPr/>
          </p:nvSpPr>
          <p:spPr>
            <a:xfrm>
              <a:off x="1994843" y="4112309"/>
              <a:ext cx="53116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43951"/>
                  </a:solidFill>
                </a:rPr>
                <a:t>ICA-based automatic removal of </a:t>
              </a:r>
              <a:r>
                <a:rPr lang="en-US" sz="2000" dirty="0">
                  <a:solidFill>
                    <a:srgbClr val="1BA3E0"/>
                  </a:solidFill>
                </a:rPr>
                <a:t>motion artefacts</a:t>
              </a:r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2E68B1B-7259-4A4F-A68D-72850C0183B9}"/>
                </a:ext>
              </a:extLst>
            </p:cNvPr>
            <p:cNvSpPr/>
            <p:nvPr/>
          </p:nvSpPr>
          <p:spPr>
            <a:xfrm>
              <a:off x="1536817" y="4243157"/>
              <a:ext cx="129165" cy="12916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40126F25-DE10-7249-8D49-3636F0CC3CD1}"/>
                </a:ext>
              </a:extLst>
            </p:cNvPr>
            <p:cNvSpPr txBox="1"/>
            <p:nvPr/>
          </p:nvSpPr>
          <p:spPr>
            <a:xfrm>
              <a:off x="1994843" y="4744400"/>
              <a:ext cx="45779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1BA3E0"/>
                  </a:solidFill>
                </a:rPr>
                <a:t>temporal filtering </a:t>
              </a:r>
              <a:r>
                <a:rPr lang="en-US" sz="2000" dirty="0">
                  <a:solidFill>
                    <a:srgbClr val="043951"/>
                  </a:solidFill>
                </a:rPr>
                <a:t>(high-pass; cutoff = 60s)</a:t>
              </a:r>
              <a:endParaRPr lang="en-US" sz="2000" dirty="0">
                <a:solidFill>
                  <a:srgbClr val="1BA3E0"/>
                </a:solidFill>
              </a:endParaRPr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062F27B8-ED70-EF4F-B85E-4AF51ECE3845}"/>
                </a:ext>
              </a:extLst>
            </p:cNvPr>
            <p:cNvSpPr/>
            <p:nvPr/>
          </p:nvSpPr>
          <p:spPr>
            <a:xfrm>
              <a:off x="1536817" y="4875248"/>
              <a:ext cx="129165" cy="12916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AB736B98-71C3-E94B-A1C9-6B55096534FC}"/>
                </a:ext>
              </a:extLst>
            </p:cNvPr>
            <p:cNvSpPr txBox="1"/>
            <p:nvPr/>
          </p:nvSpPr>
          <p:spPr>
            <a:xfrm>
              <a:off x="1994004" y="5385742"/>
              <a:ext cx="67788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1BA3E0"/>
                  </a:solidFill>
                </a:rPr>
                <a:t>coalignment </a:t>
              </a:r>
              <a:r>
                <a:rPr lang="en-US" sz="2000" dirty="0">
                  <a:solidFill>
                    <a:srgbClr val="043951"/>
                  </a:solidFill>
                </a:rPr>
                <a:t>of each session to a reference volume (1</a:t>
              </a:r>
              <a:r>
                <a:rPr lang="en-US" sz="2000" baseline="30000" dirty="0">
                  <a:solidFill>
                    <a:srgbClr val="043951"/>
                  </a:solidFill>
                </a:rPr>
                <a:t>st</a:t>
              </a:r>
              <a:r>
                <a:rPr lang="en-US" sz="2000" dirty="0">
                  <a:solidFill>
                    <a:srgbClr val="043951"/>
                  </a:solidFill>
                </a:rPr>
                <a:t> session)</a:t>
              </a:r>
              <a:endParaRPr lang="en-US" sz="2000" dirty="0">
                <a:solidFill>
                  <a:srgbClr val="1BA3E0"/>
                </a:solidFill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163296FC-1748-244A-8BAF-401B60879AAD}"/>
                </a:ext>
              </a:extLst>
            </p:cNvPr>
            <p:cNvSpPr/>
            <p:nvPr/>
          </p:nvSpPr>
          <p:spPr>
            <a:xfrm>
              <a:off x="1535978" y="5516590"/>
              <a:ext cx="129165" cy="12916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9" name="Picture 2" descr="https://3.bp.blogspot.com/-2ZgU0NNjvdc/WpkzyEx1uiI/AAAAAAAAJvA/gzDzmNDYzRMkdx41pu7aPVphab6vv3WzgCLcBGAs/s1600/unnamed.jpg">
            <a:extLst>
              <a:ext uri="{FF2B5EF4-FFF2-40B4-BE49-F238E27FC236}">
                <a16:creationId xmlns:a16="http://schemas.microsoft.com/office/drawing/2014/main" id="{67E5D10F-5E47-4C67-9C1E-6288C1DB7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04" b="47435"/>
          <a:stretch/>
        </p:blipFill>
        <p:spPr bwMode="auto">
          <a:xfrm>
            <a:off x="10848891" y="5821763"/>
            <a:ext cx="1075631" cy="8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54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53142A6-F63A-4010-81FB-79BD3C82AC7A}"/>
              </a:ext>
            </a:extLst>
          </p:cNvPr>
          <p:cNvGrpSpPr/>
          <p:nvPr/>
        </p:nvGrpSpPr>
        <p:grpSpPr>
          <a:xfrm>
            <a:off x="6414637" y="2671671"/>
            <a:ext cx="4361030" cy="436878"/>
            <a:chOff x="6414637" y="2671671"/>
            <a:chExt cx="4361030" cy="436878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C6BCB743-9EC1-E842-AA45-971A3CD63AED}"/>
                </a:ext>
              </a:extLst>
            </p:cNvPr>
            <p:cNvSpPr/>
            <p:nvPr/>
          </p:nvSpPr>
          <p:spPr>
            <a:xfrm>
              <a:off x="6663590" y="2671671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43C6F5DF-B439-1943-BD9E-2A08E0B5AD0F}"/>
                </a:ext>
              </a:extLst>
            </p:cNvPr>
            <p:cNvSpPr txBox="1"/>
            <p:nvPr/>
          </p:nvSpPr>
          <p:spPr>
            <a:xfrm>
              <a:off x="6632032" y="2708439"/>
              <a:ext cx="4143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1BA3E0"/>
                  </a:solidFill>
                  <a:latin typeface="FiraSans"/>
                </a:rPr>
                <a:t>8 ROIs (+1)</a:t>
              </a:r>
              <a:r>
                <a:rPr lang="en-US" sz="2000" dirty="0">
                  <a:solidFill>
                    <a:srgbClr val="21353A"/>
                  </a:solidFill>
                  <a:latin typeface="FiraSans"/>
                </a:rPr>
                <a:t> based on previous studies: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03FC8DF4-1FD4-6049-AF1F-D04799927E7B}"/>
                </a:ext>
              </a:extLst>
            </p:cNvPr>
            <p:cNvSpPr/>
            <p:nvPr/>
          </p:nvSpPr>
          <p:spPr>
            <a:xfrm>
              <a:off x="6414637" y="2839287"/>
              <a:ext cx="129165" cy="129165"/>
            </a:xfrm>
            <a:prstGeom prst="ellipse">
              <a:avLst/>
            </a:prstGeom>
            <a:noFill/>
            <a:ln w="38100">
              <a:solidFill>
                <a:srgbClr val="1BA3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1F4CD708-7563-AF49-98B3-388C492100AC}"/>
              </a:ext>
            </a:extLst>
          </p:cNvPr>
          <p:cNvSpPr txBox="1"/>
          <p:nvPr/>
        </p:nvSpPr>
        <p:spPr>
          <a:xfrm>
            <a:off x="6831819" y="3117876"/>
            <a:ext cx="4672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BA3E0"/>
                </a:solidFill>
              </a:rPr>
              <a:t>+</a:t>
            </a:r>
            <a:r>
              <a:rPr lang="en-US" sz="2000" dirty="0">
                <a:solidFill>
                  <a:srgbClr val="043951"/>
                </a:solidFill>
              </a:rPr>
              <a:t> semantic (abstract vs. concrete concepts)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C9F9722-352A-A348-848A-6C2C1FABE7FD}"/>
              </a:ext>
            </a:extLst>
          </p:cNvPr>
          <p:cNvSpPr txBox="1"/>
          <p:nvPr/>
        </p:nvSpPr>
        <p:spPr>
          <a:xfrm>
            <a:off x="6831818" y="3548476"/>
            <a:ext cx="2877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BA3E0"/>
                </a:solidFill>
              </a:rPr>
              <a:t>+</a:t>
            </a:r>
            <a:r>
              <a:rPr lang="en-US" sz="2000" dirty="0">
                <a:solidFill>
                  <a:srgbClr val="043951"/>
                </a:solidFill>
              </a:rPr>
              <a:t> mental-state attribution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A326471-4806-FC44-A737-FBEFA75ADAF2}"/>
              </a:ext>
            </a:extLst>
          </p:cNvPr>
          <p:cNvSpPr txBox="1"/>
          <p:nvPr/>
        </p:nvSpPr>
        <p:spPr>
          <a:xfrm>
            <a:off x="6831817" y="3979076"/>
            <a:ext cx="3492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BA3E0"/>
                </a:solidFill>
              </a:rPr>
              <a:t>+</a:t>
            </a:r>
            <a:r>
              <a:rPr lang="en-US" sz="2000" dirty="0">
                <a:solidFill>
                  <a:srgbClr val="043951"/>
                </a:solidFill>
              </a:rPr>
              <a:t> intersection semantic </a:t>
            </a:r>
            <a:r>
              <a:rPr lang="en-US" sz="2000" dirty="0">
                <a:solidFill>
                  <a:srgbClr val="00A2E3"/>
                </a:solidFill>
              </a:rPr>
              <a:t>&amp;</a:t>
            </a:r>
            <a:r>
              <a:rPr lang="en-US" sz="2000" dirty="0">
                <a:solidFill>
                  <a:srgbClr val="043951"/>
                </a:solidFill>
              </a:rPr>
              <a:t> social</a:t>
            </a:r>
          </a:p>
        </p:txBody>
      </p:sp>
      <p:pic>
        <p:nvPicPr>
          <p:cNvPr id="11" name="Picture 2" descr="https://3.bp.blogspot.com/-2ZgU0NNjvdc/WpkzyEx1uiI/AAAAAAAAJvA/gzDzmNDYzRMkdx41pu7aPVphab6vv3WzgCLcBGAs/s1600/unnamed.jpg">
            <a:extLst>
              <a:ext uri="{FF2B5EF4-FFF2-40B4-BE49-F238E27FC236}">
                <a16:creationId xmlns:a16="http://schemas.microsoft.com/office/drawing/2014/main" id="{9CAC3AFE-3421-4B1F-98DA-67499FC070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04" b="47435"/>
          <a:stretch/>
        </p:blipFill>
        <p:spPr bwMode="auto">
          <a:xfrm>
            <a:off x="10848891" y="5821763"/>
            <a:ext cx="1075631" cy="8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44CAD9E-9541-4CB6-A8B5-412CD81F3C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943"/>
          <a:stretch/>
        </p:blipFill>
        <p:spPr>
          <a:xfrm>
            <a:off x="407246" y="734176"/>
            <a:ext cx="5688754" cy="17764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462F11E-FE28-4561-936E-4B594FFF6C57}"/>
              </a:ext>
            </a:extLst>
          </p:cNvPr>
          <p:cNvSpPr/>
          <p:nvPr/>
        </p:nvSpPr>
        <p:spPr>
          <a:xfrm>
            <a:off x="4258264" y="2399628"/>
            <a:ext cx="102025" cy="3516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190039-2507-4320-9646-1E97E1B0D117}"/>
              </a:ext>
            </a:extLst>
          </p:cNvPr>
          <p:cNvSpPr/>
          <p:nvPr/>
        </p:nvSpPr>
        <p:spPr>
          <a:xfrm>
            <a:off x="2678989" y="2045943"/>
            <a:ext cx="102025" cy="3516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8">
            <a:extLst>
              <a:ext uri="{FF2B5EF4-FFF2-40B4-BE49-F238E27FC236}">
                <a16:creationId xmlns:a16="http://schemas.microsoft.com/office/drawing/2014/main" id="{2374F276-2891-45ED-B0E5-3374BBAA7FA6}"/>
              </a:ext>
            </a:extLst>
          </p:cNvPr>
          <p:cNvSpPr txBox="1"/>
          <p:nvPr/>
        </p:nvSpPr>
        <p:spPr>
          <a:xfrm>
            <a:off x="6848321" y="4409676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BA3E0"/>
                </a:solidFill>
              </a:rPr>
              <a:t>+</a:t>
            </a:r>
            <a:r>
              <a:rPr lang="en-US" sz="2000" dirty="0">
                <a:solidFill>
                  <a:srgbClr val="043951"/>
                </a:solidFill>
              </a:rPr>
              <a:t> </a:t>
            </a:r>
            <a:r>
              <a:rPr lang="en-US" sz="2000" i="1" dirty="0">
                <a:solidFill>
                  <a:srgbClr val="043951"/>
                </a:solidFill>
              </a:rPr>
              <a:t>control </a:t>
            </a:r>
            <a:r>
              <a:rPr lang="en-US" sz="2000" dirty="0">
                <a:solidFill>
                  <a:srgbClr val="043951"/>
                </a:solidFill>
              </a:rPr>
              <a:t>region</a:t>
            </a:r>
            <a:endParaRPr lang="en-US" sz="2000" i="1" dirty="0">
              <a:solidFill>
                <a:srgbClr val="04395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C862BD3-B0B3-4DE3-8272-9A98C05D7147}"/>
              </a:ext>
            </a:extLst>
          </p:cNvPr>
          <p:cNvGrpSpPr/>
          <p:nvPr/>
        </p:nvGrpSpPr>
        <p:grpSpPr>
          <a:xfrm>
            <a:off x="407246" y="2045943"/>
            <a:ext cx="5688754" cy="3870124"/>
            <a:chOff x="2741669" y="1708484"/>
            <a:chExt cx="6708662" cy="4563979"/>
          </a:xfrm>
        </p:grpSpPr>
        <p:pic>
          <p:nvPicPr>
            <p:cNvPr id="27" name="Picture 26" descr="A close up of a logo&#10;&#10;Description automatically generated">
              <a:extLst>
                <a:ext uri="{FF2B5EF4-FFF2-40B4-BE49-F238E27FC236}">
                  <a16:creationId xmlns:a16="http://schemas.microsoft.com/office/drawing/2014/main" id="{BAFE10C2-B079-412B-B375-52410A1D18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649" b="37836"/>
            <a:stretch/>
          </p:blipFill>
          <p:spPr>
            <a:xfrm>
              <a:off x="2741669" y="2360485"/>
              <a:ext cx="6708662" cy="1863445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C0036C6-3DC1-44B6-AB3F-3BCF9F846F5F}"/>
                </a:ext>
              </a:extLst>
            </p:cNvPr>
            <p:cNvSpPr/>
            <p:nvPr/>
          </p:nvSpPr>
          <p:spPr>
            <a:xfrm>
              <a:off x="7283116" y="2125579"/>
              <a:ext cx="120316" cy="4146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0437D14-91AA-4D86-BC48-92C879119CDE}"/>
                </a:ext>
              </a:extLst>
            </p:cNvPr>
            <p:cNvSpPr/>
            <p:nvPr/>
          </p:nvSpPr>
          <p:spPr>
            <a:xfrm>
              <a:off x="5420701" y="1708484"/>
              <a:ext cx="120316" cy="4146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7076FB37-19BD-4858-BF7C-F33BE643CD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83" r="32304" b="1505"/>
          <a:stretch/>
        </p:blipFill>
        <p:spPr>
          <a:xfrm>
            <a:off x="407246" y="4157847"/>
            <a:ext cx="3851018" cy="2034406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360B6468-C428-45F1-A3E1-CC74E6BA9D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96" t="61783" r="3767" b="1505"/>
          <a:stretch/>
        </p:blipFill>
        <p:spPr>
          <a:xfrm>
            <a:off x="4360289" y="4213173"/>
            <a:ext cx="1623416" cy="203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0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877</Words>
  <Application>Microsoft Office PowerPoint</Application>
  <PresentationFormat>Widescreen</PresentationFormat>
  <Paragraphs>268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FiraSans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Alcalá López</dc:creator>
  <cp:lastModifiedBy>Daniel Alcalá López</cp:lastModifiedBy>
  <cp:revision>59</cp:revision>
  <dcterms:created xsi:type="dcterms:W3CDTF">2019-06-03T13:40:48Z</dcterms:created>
  <dcterms:modified xsi:type="dcterms:W3CDTF">2019-06-04T09:53:54Z</dcterms:modified>
</cp:coreProperties>
</file>